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7"/>
  </p:notesMasterIdLst>
  <p:sldIdLst>
    <p:sldId id="256" r:id="rId2"/>
    <p:sldId id="263" r:id="rId3"/>
    <p:sldId id="266" r:id="rId4"/>
    <p:sldId id="273" r:id="rId5"/>
    <p:sldId id="277" r:id="rId6"/>
    <p:sldId id="283" r:id="rId7"/>
    <p:sldId id="282" r:id="rId8"/>
    <p:sldId id="312" r:id="rId9"/>
    <p:sldId id="313" r:id="rId10"/>
    <p:sldId id="315" r:id="rId11"/>
    <p:sldId id="317" r:id="rId12"/>
    <p:sldId id="387" r:id="rId13"/>
    <p:sldId id="368" r:id="rId14"/>
    <p:sldId id="322" r:id="rId15"/>
    <p:sldId id="284" r:id="rId16"/>
    <p:sldId id="285" r:id="rId17"/>
    <p:sldId id="287" r:id="rId18"/>
    <p:sldId id="292" r:id="rId19"/>
    <p:sldId id="291" r:id="rId20"/>
    <p:sldId id="297" r:id="rId21"/>
    <p:sldId id="298" r:id="rId22"/>
    <p:sldId id="299" r:id="rId23"/>
    <p:sldId id="371" r:id="rId24"/>
    <p:sldId id="303" r:id="rId25"/>
    <p:sldId id="373" r:id="rId26"/>
    <p:sldId id="311" r:id="rId27"/>
    <p:sldId id="323" r:id="rId28"/>
    <p:sldId id="320" r:id="rId29"/>
    <p:sldId id="326" r:id="rId30"/>
    <p:sldId id="327" r:id="rId31"/>
    <p:sldId id="338" r:id="rId32"/>
    <p:sldId id="335" r:id="rId33"/>
    <p:sldId id="374" r:id="rId34"/>
    <p:sldId id="343" r:id="rId35"/>
    <p:sldId id="344" r:id="rId36"/>
    <p:sldId id="347" r:id="rId37"/>
    <p:sldId id="351" r:id="rId38"/>
    <p:sldId id="354" r:id="rId39"/>
    <p:sldId id="381" r:id="rId40"/>
    <p:sldId id="385" r:id="rId41"/>
    <p:sldId id="365" r:id="rId42"/>
    <p:sldId id="367" r:id="rId43"/>
    <p:sldId id="366" r:id="rId44"/>
    <p:sldId id="376" r:id="rId45"/>
    <p:sldId id="363" r:id="rId46"/>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84" userDrawn="1">
          <p15:clr>
            <a:srgbClr val="A4A3A4"/>
          </p15:clr>
        </p15:guide>
        <p15:guide id="4" orient="horz" pos="384" userDrawn="1">
          <p15:clr>
            <a:srgbClr val="A4A3A4"/>
          </p15:clr>
        </p15:guide>
        <p15:guide id="5" orient="horz" pos="3936" userDrawn="1">
          <p15:clr>
            <a:srgbClr val="A4A3A4"/>
          </p15:clr>
        </p15:guide>
        <p15:guide id="6" orient="horz" pos="3648" userDrawn="1">
          <p15:clr>
            <a:srgbClr val="A4A3A4"/>
          </p15:clr>
        </p15:guide>
        <p15:guide id="7" orient="horz" pos="504" userDrawn="1">
          <p15:clr>
            <a:srgbClr val="A4A3A4"/>
          </p15:clr>
        </p15:guide>
        <p15:guide id="8" pos="4776" userDrawn="1">
          <p15:clr>
            <a:srgbClr val="A4A3A4"/>
          </p15:clr>
        </p15:guide>
        <p15:guide id="9" pos="768" userDrawn="1">
          <p15:clr>
            <a:srgbClr val="A4A3A4"/>
          </p15:clr>
        </p15:guide>
        <p15:guide id="10" pos="2784" userDrawn="1">
          <p15:clr>
            <a:srgbClr val="A4A3A4"/>
          </p15:clr>
        </p15:guide>
        <p15:guide id="11" orient="horz" pos="321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D1A1"/>
    <a:srgbClr val="F4B183"/>
    <a:srgbClr val="4D3F3F"/>
    <a:srgbClr val="4498F1"/>
    <a:srgbClr val="548235"/>
    <a:srgbClr val="385723"/>
    <a:srgbClr val="FC8182"/>
    <a:srgbClr val="E05D86"/>
    <a:srgbClr val="B1E0ED"/>
    <a:srgbClr val="80D5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92"/>
    <p:restoredTop sz="51096"/>
  </p:normalViewPr>
  <p:slideViewPr>
    <p:cSldViewPr snapToGrid="0" snapToObjects="1" showGuides="1">
      <p:cViewPr varScale="1">
        <p:scale>
          <a:sx n="61" d="100"/>
          <a:sy n="61" d="100"/>
        </p:scale>
        <p:origin x="3240" y="200"/>
      </p:cViewPr>
      <p:guideLst>
        <p:guide orient="horz" pos="2160"/>
        <p:guide pos="3840"/>
        <p:guide pos="384"/>
        <p:guide orient="horz" pos="384"/>
        <p:guide orient="horz" pos="3936"/>
        <p:guide orient="horz" pos="3648"/>
        <p:guide orient="horz" pos="504"/>
        <p:guide pos="4776"/>
        <p:guide pos="768"/>
        <p:guide pos="2784"/>
        <p:guide orient="horz" pos="3216"/>
      </p:guideLst>
    </p:cSldViewPr>
  </p:slideViewPr>
  <p:outlineViewPr>
    <p:cViewPr>
      <p:scale>
        <a:sx n="33" d="100"/>
        <a:sy n="33" d="100"/>
      </p:scale>
      <p:origin x="0" y="-8"/>
    </p:cViewPr>
  </p:outlineViewPr>
  <p:notesTextViewPr>
    <p:cViewPr>
      <p:scale>
        <a:sx n="125" d="100"/>
        <a:sy n="125" d="100"/>
      </p:scale>
      <p:origin x="0" y="0"/>
    </p:cViewPr>
  </p:notesTextViewPr>
  <p:sorterViewPr>
    <p:cViewPr>
      <p:scale>
        <a:sx n="80" d="100"/>
        <a:sy n="80" d="100"/>
      </p:scale>
      <p:origin x="0" y="0"/>
    </p:cViewPr>
  </p:sorterViewPr>
  <p:notesViewPr>
    <p:cSldViewPr snapToGrid="0" snapToObjects="1">
      <p:cViewPr varScale="1">
        <p:scale>
          <a:sx n="156" d="100"/>
          <a:sy n="156" d="100"/>
        </p:scale>
        <p:origin x="408"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AB518E2C-B3EB-604D-9ED8-A8A006AE1C13}" type="datetimeFigureOut">
              <a:rPr lang="en-US" smtClean="0"/>
              <a:t>7/3/25</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6C03739B-2ABF-544F-A98A-8CBB72231858}" type="slidenum">
              <a:rPr lang="en-US" smtClean="0"/>
              <a:t>‹#›</a:t>
            </a:fld>
            <a:endParaRPr lang="en-US"/>
          </a:p>
        </p:txBody>
      </p:sp>
    </p:spTree>
    <p:extLst>
      <p:ext uri="{BB962C8B-B14F-4D97-AF65-F5344CB8AC3E}">
        <p14:creationId xmlns:p14="http://schemas.microsoft.com/office/powerpoint/2010/main" val="1051632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267905" y="3627258"/>
            <a:ext cx="6608190" cy="2700338"/>
          </a:xfrm>
        </p:spPr>
        <p:txBody>
          <a:bodyPr/>
          <a:lstStyle/>
          <a:p>
            <a:r>
              <a:rPr lang="en-US" b="1" i="1" kern="1200" dirty="0">
                <a:solidFill>
                  <a:schemeClr val="tx1"/>
                </a:solidFill>
                <a:effectLst/>
                <a:latin typeface="+mn-lt"/>
                <a:ea typeface="+mn-ea"/>
                <a:cs typeface="+mn-cs"/>
              </a:rPr>
              <a:t>What is OA?</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As of this Unity Day, there are </a:t>
            </a:r>
            <a:r>
              <a:rPr lang="en-US" u="sng" kern="1200" dirty="0">
                <a:solidFill>
                  <a:schemeClr val="tx1"/>
                </a:solidFill>
                <a:effectLst/>
                <a:latin typeface="+mn-lt"/>
                <a:ea typeface="+mn-ea"/>
                <a:cs typeface="+mn-cs"/>
              </a:rPr>
              <a:t>_</a:t>
            </a:r>
            <a:r>
              <a:rPr lang="en-US" kern="1200" dirty="0">
                <a:solidFill>
                  <a:schemeClr val="tx1"/>
                </a:solidFill>
                <a:effectLst/>
                <a:latin typeface="+mn-lt"/>
                <a:ea typeface="+mn-ea"/>
                <a:cs typeface="+mn-cs"/>
              </a:rPr>
              <a:t>________ members and _________ groups in </a:t>
            </a:r>
            <a:r>
              <a:rPr lang="en-US" u="sng" kern="1200" dirty="0">
                <a:solidFill>
                  <a:schemeClr val="tx1"/>
                </a:solidFill>
                <a:effectLst/>
                <a:latin typeface="+mn-lt"/>
                <a:ea typeface="+mn-ea"/>
                <a:cs typeface="+mn-cs"/>
              </a:rPr>
              <a:t>_</a:t>
            </a:r>
            <a:r>
              <a:rPr lang="en-US" kern="1200" dirty="0">
                <a:solidFill>
                  <a:schemeClr val="tx1"/>
                </a:solidFill>
                <a:effectLst/>
                <a:latin typeface="+mn-lt"/>
                <a:ea typeface="+mn-ea"/>
                <a:cs typeface="+mn-cs"/>
              </a:rPr>
              <a:t>________ countries.</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a:t>
            </a:r>
            <a:r>
              <a:rPr lang="en-US" i="1" kern="1200" dirty="0">
                <a:solidFill>
                  <a:schemeClr val="tx1"/>
                </a:solidFill>
                <a:effectLst/>
                <a:latin typeface="+mn-lt"/>
                <a:ea typeface="+mn-ea"/>
                <a:cs typeface="+mn-cs"/>
              </a:rPr>
              <a:t>Fill in the blanks with current statistics, available from the WSO.</a:t>
            </a:r>
            <a:r>
              <a:rPr lang="en-US" kern="1200" dirty="0">
                <a:solidFill>
                  <a:schemeClr val="tx1"/>
                </a:solidFill>
                <a:effectLst/>
                <a:latin typeface="+mn-lt"/>
                <a:ea typeface="+mn-ea"/>
                <a:cs typeface="+mn-cs"/>
              </a:rPr>
              <a:t>]</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But OA is an organization of individuals. We are not numbers; we are people.</a:t>
            </a:r>
          </a:p>
          <a:p>
            <a:endParaRPr lang="en-US" dirty="0"/>
          </a:p>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1</a:t>
            </a:fld>
            <a:endParaRPr lang="en-US"/>
          </a:p>
        </p:txBody>
      </p:sp>
    </p:spTree>
    <p:extLst>
      <p:ext uri="{BB962C8B-B14F-4D97-AF65-F5344CB8AC3E}">
        <p14:creationId xmlns:p14="http://schemas.microsoft.com/office/powerpoint/2010/main" val="2742674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588416" y="3686176"/>
            <a:ext cx="5967167" cy="2700338"/>
          </a:xfrm>
        </p:spPr>
        <p:txBody>
          <a:bodyPr/>
          <a:lstStyle/>
          <a:p>
            <a:r>
              <a:rPr lang="en-US" b="1" i="1" kern="1200" dirty="0">
                <a:solidFill>
                  <a:schemeClr val="tx1"/>
                </a:solidFill>
                <a:effectLst/>
                <a:latin typeface="+mn-lt"/>
                <a:ea typeface="+mn-ea"/>
                <a:cs typeface="+mn-cs"/>
              </a:rPr>
              <a:t>Board of Trustees</a:t>
            </a:r>
          </a:p>
          <a:p>
            <a:endParaRPr lang="en-US" kern="1200" dirty="0">
              <a:solidFill>
                <a:schemeClr val="tx1"/>
              </a:solidFill>
              <a:effectLst/>
              <a:latin typeface="+mn-lt"/>
              <a:ea typeface="+mn-ea"/>
              <a:cs typeface="+mn-cs"/>
            </a:endParaRPr>
          </a:p>
          <a:p>
            <a:r>
              <a:rPr lang="en-US" dirty="0">
                <a:solidFill>
                  <a:srgbClr val="000000"/>
                </a:solidFill>
                <a:effectLst/>
                <a:latin typeface="Calibri" panose="020F0502020204030204" pitchFamily="34" charset="0"/>
                <a:cs typeface="Calibri" panose="020F0502020204030204" pitchFamily="34" charset="0"/>
              </a:rPr>
              <a:t>The Board of Trustees is made up of sixteen OA members, and all trustees serve OA as a whole. The trustee liaisons assigned to the regions deal with issues within their assigned region. An Executive Committee of the board, composed of officers and other trustees elected by the board, work directly with the managing director on the operations of the World Service Office. In addition, all trustees serve on board committees, may serve as liaison with a Conference committee, and keep the “work of the program” running smoothly throughout the year.</a:t>
            </a:r>
          </a:p>
          <a:p>
            <a:br>
              <a:rPr lang="en-US" dirty="0">
                <a:solidFill>
                  <a:srgbClr val="000000"/>
                </a:solidFill>
                <a:effectLst/>
                <a:latin typeface="Calibri" panose="020F0502020204030204" pitchFamily="34" charset="0"/>
                <a:cs typeface="Calibri" panose="020F0502020204030204" pitchFamily="34" charset="0"/>
              </a:rPr>
            </a:br>
            <a:endParaRPr lang="en-US" dirty="0">
              <a:solidFill>
                <a:srgbClr val="000000"/>
              </a:solidFill>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6C03739B-2ABF-544F-A98A-8CBB72231858}" type="slidenum">
              <a:rPr lang="en-US" smtClean="0"/>
              <a:t>10</a:t>
            </a:fld>
            <a:endParaRPr lang="en-US"/>
          </a:p>
        </p:txBody>
      </p:sp>
    </p:spTree>
    <p:extLst>
      <p:ext uri="{BB962C8B-B14F-4D97-AF65-F5344CB8AC3E}">
        <p14:creationId xmlns:p14="http://schemas.microsoft.com/office/powerpoint/2010/main" val="4082493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234911" y="3492698"/>
            <a:ext cx="6674177" cy="2700338"/>
          </a:xfrm>
        </p:spPr>
        <p:txBody>
          <a:bodyPr/>
          <a:lstStyle/>
          <a:p>
            <a:r>
              <a:rPr lang="en-US" sz="1200" b="1" i="1" kern="1200" dirty="0">
                <a:solidFill>
                  <a:schemeClr val="tx1"/>
                </a:solidFill>
                <a:effectLst/>
                <a:latin typeface="+mn-lt"/>
                <a:ea typeface="+mn-ea"/>
                <a:cs typeface="+mn-cs"/>
              </a:rPr>
              <a:t>World Service Office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World Service Office is staffed by employees who handle different aspects of the business of OA.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in keeping with Tradition Eight: “Overeaters Anonymous should remain forever non-professional, but our service centers may employ special workers.”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staff at the World Service Office may also be members of the Fellowship. When at work, they are </a:t>
            </a:r>
            <a:r>
              <a:rPr lang="en-US" sz="1200" kern="1200" dirty="0">
                <a:solidFill>
                  <a:schemeClr val="tx1"/>
                </a:solidFill>
                <a:effectLst/>
                <a:latin typeface="Calibri" panose="020F0502020204030204" pitchFamily="34" charset="0"/>
                <a:cs typeface="Calibri" panose="020F0502020204030204" pitchFamily="34" charset="0"/>
              </a:rPr>
              <a:t>professional workers.</a:t>
            </a:r>
          </a:p>
          <a:p>
            <a:endParaRPr lang="en-US" sz="1200" kern="1200" dirty="0">
              <a:solidFill>
                <a:schemeClr val="tx1"/>
              </a:solidFill>
              <a:effectLst/>
              <a:latin typeface="Calibri" panose="020F0502020204030204" pitchFamily="34" charset="0"/>
              <a:cs typeface="Calibri" panose="020F0502020204030204" pitchFamily="34" charset="0"/>
            </a:endParaRPr>
          </a:p>
          <a:p>
            <a:r>
              <a:rPr lang="en-US" sz="1000" dirty="0">
                <a:solidFill>
                  <a:srgbClr val="000000"/>
                </a:solidFill>
                <a:effectLst/>
                <a:latin typeface="Calibri" panose="020F0502020204030204" pitchFamily="34" charset="0"/>
                <a:cs typeface="Calibri" panose="020F0502020204030204" pitchFamily="34" charset="0"/>
              </a:rPr>
              <a:t>[Go over the job responsibilities of the WSO departments: Executive (which includes Accounting), Digital Communications, Member Services, and Publications.]</a:t>
            </a:r>
          </a:p>
        </p:txBody>
      </p:sp>
      <p:sp>
        <p:nvSpPr>
          <p:cNvPr id="4" name="Slide Number Placeholder 3"/>
          <p:cNvSpPr>
            <a:spLocks noGrp="1"/>
          </p:cNvSpPr>
          <p:nvPr>
            <p:ph type="sldNum" sz="quarter" idx="5"/>
          </p:nvPr>
        </p:nvSpPr>
        <p:spPr/>
        <p:txBody>
          <a:bodyPr/>
          <a:lstStyle/>
          <a:p>
            <a:fld id="{6C03739B-2ABF-544F-A98A-8CBB72231858}" type="slidenum">
              <a:rPr lang="en-US" smtClean="0"/>
              <a:t>11</a:t>
            </a:fld>
            <a:endParaRPr lang="en-US"/>
          </a:p>
        </p:txBody>
      </p:sp>
    </p:spTree>
    <p:extLst>
      <p:ext uri="{BB962C8B-B14F-4D97-AF65-F5344CB8AC3E}">
        <p14:creationId xmlns:p14="http://schemas.microsoft.com/office/powerpoint/2010/main" val="1327951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92854" y="3133529"/>
            <a:ext cx="8387080" cy="2793138"/>
          </a:xfrm>
        </p:spPr>
        <p:txBody>
          <a:bodyPr numCol="2" spcCol="182880"/>
          <a:lstStyle/>
          <a:p>
            <a:r>
              <a:rPr lang="en-US" sz="1000" b="1" i="1" kern="1200" dirty="0">
                <a:solidFill>
                  <a:schemeClr val="tx1"/>
                </a:solidFill>
                <a:effectLst/>
                <a:latin typeface="+mn-lt"/>
                <a:ea typeface="+mn-ea"/>
                <a:cs typeface="+mn-cs"/>
              </a:rPr>
              <a:t>Overall Service Structure</a:t>
            </a:r>
            <a:endParaRPr lang="en-US" sz="1000" i="1"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 </a:t>
            </a:r>
          </a:p>
          <a:p>
            <a:pPr>
              <a:spcAft>
                <a:spcPts val="600"/>
              </a:spcAft>
            </a:pPr>
            <a:r>
              <a:rPr lang="en-US" sz="1000" b="1" dirty="0">
                <a:latin typeface="Calibri" panose="020F0502020204030204" pitchFamily="34" charset="0"/>
                <a:cs typeface="Calibri" panose="020F0502020204030204" pitchFamily="34" charset="0"/>
              </a:rPr>
              <a:t>This service structure chart shows how the various levels provide support for the level above it.</a:t>
            </a:r>
          </a:p>
          <a:p>
            <a:pPr>
              <a:lnSpc>
                <a:spcPct val="90000"/>
              </a:lnSpc>
              <a:spcAft>
                <a:spcPts val="600"/>
              </a:spcAft>
            </a:pPr>
            <a:r>
              <a:rPr lang="en-US" sz="1000" dirty="0">
                <a:latin typeface="Calibri" panose="020F0502020204030204" pitchFamily="34" charset="0"/>
                <a:cs typeface="Calibri" panose="020F0502020204030204" pitchFamily="34" charset="0"/>
              </a:rPr>
              <a:t>Individuals form groups. </a:t>
            </a:r>
          </a:p>
          <a:p>
            <a:pPr>
              <a:lnSpc>
                <a:spcPct val="90000"/>
              </a:lnSpc>
              <a:spcAft>
                <a:spcPts val="600"/>
              </a:spcAft>
            </a:pPr>
            <a:r>
              <a:rPr lang="en-US" sz="1000" dirty="0">
                <a:latin typeface="Calibri" panose="020F0502020204030204" pitchFamily="34" charset="0"/>
                <a:cs typeface="Calibri" panose="020F0502020204030204" pitchFamily="34" charset="0"/>
              </a:rPr>
              <a:t>Groups provide support for individual OA members. Together we get better, and we don’t have to do it alone.</a:t>
            </a:r>
          </a:p>
          <a:p>
            <a:pPr>
              <a:lnSpc>
                <a:spcPct val="90000"/>
              </a:lnSpc>
              <a:spcAft>
                <a:spcPts val="600"/>
              </a:spcAft>
            </a:pPr>
            <a:r>
              <a:rPr lang="en-US" sz="1000" dirty="0">
                <a:latin typeface="Calibri" panose="020F0502020204030204" pitchFamily="34" charset="0"/>
                <a:cs typeface="Calibri" panose="020F0502020204030204" pitchFamily="34" charset="0"/>
              </a:rPr>
              <a:t>Groups form service bodies.</a:t>
            </a:r>
            <a:br>
              <a:rPr lang="en-US" sz="1000" dirty="0">
                <a:latin typeface="Calibri" panose="020F0502020204030204" pitchFamily="34" charset="0"/>
                <a:cs typeface="Calibri" panose="020F0502020204030204" pitchFamily="34" charset="0"/>
              </a:rPr>
            </a:br>
            <a:endParaRPr lang="en-US" sz="1000" dirty="0">
              <a:latin typeface="Calibri" panose="020F0502020204030204" pitchFamily="34" charset="0"/>
              <a:cs typeface="Calibri" panose="020F0502020204030204" pitchFamily="34" charset="0"/>
            </a:endParaRPr>
          </a:p>
          <a:p>
            <a:pPr>
              <a:lnSpc>
                <a:spcPct val="90000"/>
              </a:lnSpc>
              <a:spcAft>
                <a:spcPts val="600"/>
              </a:spcAft>
            </a:pPr>
            <a:r>
              <a:rPr lang="en-US" sz="1000" dirty="0">
                <a:latin typeface="Calibri" panose="020F0502020204030204" pitchFamily="34" charset="0"/>
                <a:cs typeface="Calibri" panose="020F0502020204030204" pitchFamily="34" charset="0"/>
              </a:rPr>
              <a:t>Affiliated groups get support from the following service bodies:</a:t>
            </a:r>
          </a:p>
          <a:p>
            <a:pPr marL="171450" lvl="0" indent="-171450">
              <a:lnSpc>
                <a:spcPct val="90000"/>
              </a:lnSpc>
              <a:spcAft>
                <a:spcPts val="600"/>
              </a:spcAft>
              <a:buFont typeface="Arial" panose="020B0604020202020204" pitchFamily="34" charset="0"/>
              <a:buChar char="•"/>
            </a:pPr>
            <a:r>
              <a:rPr lang="en-US" sz="1000" dirty="0">
                <a:latin typeface="Calibri" panose="020F0502020204030204" pitchFamily="34" charset="0"/>
                <a:cs typeface="Calibri" panose="020F0502020204030204" pitchFamily="34" charset="0"/>
              </a:rPr>
              <a:t>Intergroups: An intergroup may maintain a website, provide meeting lists and contact information, organize recovery events, and provide other services.</a:t>
            </a:r>
          </a:p>
          <a:p>
            <a:pPr marL="171450" lvl="0" indent="-171450">
              <a:lnSpc>
                <a:spcPct val="90000"/>
              </a:lnSpc>
              <a:spcAft>
                <a:spcPts val="600"/>
              </a:spcAft>
              <a:buFont typeface="Arial" panose="020B0604020202020204" pitchFamily="34" charset="0"/>
              <a:buChar char="•"/>
            </a:pPr>
            <a:r>
              <a:rPr lang="en-US" sz="1000" spc="-10" dirty="0">
                <a:latin typeface="Calibri" panose="020F0502020204030204" pitchFamily="34" charset="0"/>
                <a:cs typeface="Calibri" panose="020F0502020204030204" pitchFamily="34" charset="0"/>
              </a:rPr>
              <a:t>National Service Boards: A national service board may provide translated literature and materials, social media, public information, and other services in the local languages and the same types of support as above to all affiliated intergroups and groups of a country. </a:t>
            </a:r>
          </a:p>
          <a:p>
            <a:pPr marL="171450" lvl="0" indent="-171450">
              <a:lnSpc>
                <a:spcPct val="90000"/>
              </a:lnSpc>
              <a:spcAft>
                <a:spcPts val="600"/>
              </a:spcAft>
              <a:buFont typeface="Arial" panose="020B0604020202020204" pitchFamily="34" charset="0"/>
              <a:buChar char="•"/>
            </a:pPr>
            <a:r>
              <a:rPr lang="en-US" sz="1000" dirty="0">
                <a:solidFill>
                  <a:srgbClr val="000000"/>
                </a:solidFill>
                <a:effectLst/>
                <a:latin typeface="Calibri" panose="020F0502020204030204" pitchFamily="34" charset="0"/>
                <a:cs typeface="Calibri" panose="020F0502020204030204" pitchFamily="34" charset="0"/>
              </a:rPr>
              <a:t>Language Service Boards and Specific Focus Service Boards: Language service boards and specific-focus service boards may also support groups with specific common needs.</a:t>
            </a:r>
          </a:p>
          <a:p>
            <a:pPr marL="171450" marR="0" lvl="0" indent="-17145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sz="1000" dirty="0">
                <a:solidFill>
                  <a:srgbClr val="000000"/>
                </a:solidFill>
                <a:effectLst/>
                <a:latin typeface="Calibri" panose="020F0502020204030204" pitchFamily="34" charset="0"/>
                <a:cs typeface="Calibri" panose="020F0502020204030204" pitchFamily="34" charset="0"/>
              </a:rPr>
              <a:t>Regions provide support for service boards, intergroups, and unaffiliated groups.</a:t>
            </a:r>
            <a:endParaRPr lang="en-US" sz="1000" dirty="0">
              <a:latin typeface="Calibri" panose="020F0502020204030204" pitchFamily="34" charset="0"/>
              <a:cs typeface="Calibri" panose="020F0502020204030204" pitchFamily="34" charset="0"/>
            </a:endParaRPr>
          </a:p>
          <a:p>
            <a:pPr>
              <a:lnSpc>
                <a:spcPct val="90000"/>
              </a:lnSpc>
              <a:spcAft>
                <a:spcPts val="600"/>
              </a:spcAft>
            </a:pPr>
            <a:endParaRPr lang="en-US" sz="1000" dirty="0">
              <a:latin typeface="Calibri" panose="020F0502020204030204" pitchFamily="34" charset="0"/>
              <a:cs typeface="Calibri" panose="020F0502020204030204" pitchFamily="34" charset="0"/>
            </a:endParaRPr>
          </a:p>
          <a:p>
            <a:pPr>
              <a:lnSpc>
                <a:spcPct val="90000"/>
              </a:lnSpc>
              <a:spcAft>
                <a:spcPts val="600"/>
              </a:spcAft>
            </a:pPr>
            <a:r>
              <a:rPr lang="en-US" sz="1000" dirty="0">
                <a:latin typeface="Calibri" panose="020F0502020204030204" pitchFamily="34" charset="0"/>
                <a:cs typeface="Calibri" panose="020F0502020204030204" pitchFamily="34" charset="0"/>
              </a:rPr>
              <a:t>The World Service Business Conference is comprised of delegates from intergroups, service boards, and regions. The trustees are also delegates. WSBC delegates make decisions for the common welfare of OA as a whole.</a:t>
            </a:r>
          </a:p>
          <a:p>
            <a:pPr>
              <a:lnSpc>
                <a:spcPct val="90000"/>
              </a:lnSpc>
              <a:spcAft>
                <a:spcPts val="600"/>
              </a:spcAft>
            </a:pPr>
            <a:r>
              <a:rPr lang="en-US" sz="1000" b="0" i="0" u="none" strike="noStrike" dirty="0">
                <a:solidFill>
                  <a:srgbClr val="000000"/>
                </a:solidFill>
                <a:effectLst/>
                <a:latin typeface="Calibri" panose="020F0502020204030204" pitchFamily="34" charset="0"/>
                <a:cs typeface="Calibri" panose="020F0502020204030204" pitchFamily="34" charset="0"/>
              </a:rPr>
              <a:t>The Board of Trustees is composed of sixteen trustees. Ten of the trustees act as liaisons between an OA geographic or virtual region and world service. Trustees serving as board officers and up to five additional trustees compose the Executive Committee. Some trustees may serve as both a liaison and on the Executive Committee. The board carries out the decisions of the WSBC</a:t>
            </a:r>
            <a:r>
              <a:rPr lang="en-US" sz="1000" b="0" i="0" u="none" strike="noStrike" dirty="0">
                <a:solidFill>
                  <a:srgbClr val="000000"/>
                </a:solidFill>
                <a:effectLst/>
                <a:latin typeface="Calibri" panose="020F0502020204030204" pitchFamily="34" charset="0"/>
              </a:rPr>
              <a:t>.</a:t>
            </a:r>
            <a:endParaRPr lang="en-US" sz="1000" b="1" i="1" dirty="0"/>
          </a:p>
        </p:txBody>
      </p:sp>
      <p:sp>
        <p:nvSpPr>
          <p:cNvPr id="4" name="Slide Number Placeholder 3"/>
          <p:cNvSpPr>
            <a:spLocks noGrp="1"/>
          </p:cNvSpPr>
          <p:nvPr>
            <p:ph type="sldNum" sz="quarter" idx="5"/>
          </p:nvPr>
        </p:nvSpPr>
        <p:spPr/>
        <p:txBody>
          <a:bodyPr/>
          <a:lstStyle/>
          <a:p>
            <a:fld id="{6C03739B-2ABF-544F-A98A-8CBB72231858}" type="slidenum">
              <a:rPr lang="en-US" smtClean="0"/>
              <a:t>12</a:t>
            </a:fld>
            <a:endParaRPr lang="en-US"/>
          </a:p>
        </p:txBody>
      </p:sp>
      <p:sp>
        <p:nvSpPr>
          <p:cNvPr id="2" name="Slide Image Placeholder 1"/>
          <p:cNvSpPr>
            <a:spLocks noGrp="1" noRot="1" noChangeAspect="1"/>
          </p:cNvSpPr>
          <p:nvPr>
            <p:ph type="sldImg"/>
          </p:nvPr>
        </p:nvSpPr>
        <p:spPr>
          <a:xfrm>
            <a:off x="2514600" y="569913"/>
            <a:ext cx="4114800" cy="2314575"/>
          </a:xfrm>
        </p:spPr>
      </p:sp>
    </p:spTree>
    <p:extLst>
      <p:ext uri="{BB962C8B-B14F-4D97-AF65-F5344CB8AC3E}">
        <p14:creationId xmlns:p14="http://schemas.microsoft.com/office/powerpoint/2010/main" val="3821971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534988"/>
            <a:ext cx="4114800" cy="2314575"/>
          </a:xfrm>
        </p:spPr>
      </p:sp>
      <p:sp>
        <p:nvSpPr>
          <p:cNvPr id="3" name="Notes Placeholder 2"/>
          <p:cNvSpPr>
            <a:spLocks noGrp="1"/>
          </p:cNvSpPr>
          <p:nvPr>
            <p:ph type="body" idx="1"/>
          </p:nvPr>
        </p:nvSpPr>
        <p:spPr>
          <a:xfrm>
            <a:off x="695359" y="3149379"/>
            <a:ext cx="7787148" cy="3463088"/>
          </a:xfrm>
        </p:spPr>
        <p:txBody>
          <a:bodyPr numCol="3" spcCol="274320"/>
          <a:lstStyle/>
          <a:p>
            <a:r>
              <a:rPr lang="en-US" sz="1000" b="1" i="1" kern="1200" dirty="0">
                <a:solidFill>
                  <a:schemeClr val="tx1"/>
                </a:solidFill>
                <a:effectLst/>
                <a:latin typeface="+mn-lt"/>
                <a:ea typeface="+mn-ea"/>
                <a:cs typeface="+mn-cs"/>
              </a:rPr>
              <a:t>Affiliation and Participation Flow Chart</a:t>
            </a:r>
          </a:p>
          <a:p>
            <a:endParaRPr lang="en-US" sz="1000" kern="1200" dirty="0">
              <a:solidFill>
                <a:schemeClr val="tx1"/>
              </a:solidFill>
              <a:effectLst/>
              <a:latin typeface="+mn-lt"/>
              <a:ea typeface="+mn-ea"/>
              <a:cs typeface="+mn-cs"/>
            </a:endParaRPr>
          </a:p>
          <a:p>
            <a:pPr>
              <a:spcAft>
                <a:spcPts val="800"/>
              </a:spcAft>
            </a:pPr>
            <a:r>
              <a:rPr lang="en-US" sz="1000" b="1" spc="-20" dirty="0">
                <a:latin typeface="Calibri" panose="020F0502020204030204" pitchFamily="34" charset="0"/>
                <a:cs typeface="Times New Roman" panose="02020603050405020304" pitchFamily="18" charset="0"/>
              </a:rPr>
              <a:t>This chart shows how support and information flow to our groups through our service bodies and vice-versa.</a:t>
            </a:r>
            <a:endParaRPr lang="en-US" sz="1000" dirty="0">
              <a:latin typeface="Calibri" panose="020F0502020204030204" pitchFamily="34" charset="0"/>
              <a:cs typeface="Times New Roman" panose="02020603050405020304" pitchFamily="18" charset="0"/>
            </a:endParaRPr>
          </a:p>
          <a:p>
            <a:endParaRPr lang="en-US" sz="1000" dirty="0">
              <a:latin typeface="Calibri" panose="020F0502020204030204" pitchFamily="34" charset="0"/>
              <a:cs typeface="Times New Roman" panose="02020603050405020304" pitchFamily="18" charset="0"/>
            </a:endParaRPr>
          </a:p>
          <a:p>
            <a:r>
              <a:rPr lang="en-US" sz="1000" b="0" i="0" dirty="0">
                <a:latin typeface="Calibri" panose="020F0502020204030204" pitchFamily="34" charset="0"/>
                <a:cs typeface="Calibri" panose="020F0502020204030204" pitchFamily="34" charset="0"/>
              </a:rPr>
              <a:t>The purpose of affiliation is to help us count groups and service bodies for fair representation and to encourage the flow of support and information to all.</a:t>
            </a:r>
          </a:p>
          <a:p>
            <a:r>
              <a:rPr lang="en-US" sz="1000" b="0" i="0" spc="-20" dirty="0">
                <a:latin typeface="Calibri" panose="020F0502020204030204" pitchFamily="34" charset="0"/>
                <a:cs typeface="Calibri" panose="020F0502020204030204" pitchFamily="34" charset="0"/>
              </a:rPr>
              <a:t> </a:t>
            </a:r>
          </a:p>
          <a:p>
            <a:r>
              <a:rPr lang="en-US" sz="1000" b="0" i="0" spc="-20" dirty="0">
                <a:latin typeface="Calibri" panose="020F0502020204030204" pitchFamily="34" charset="0"/>
                <a:cs typeface="Calibri" panose="020F0502020204030204" pitchFamily="34" charset="0"/>
              </a:rPr>
              <a:t>The purpose of participation is to facilitate the support and flow of information within groups and service bodies that have a common need.</a:t>
            </a:r>
          </a:p>
          <a:p>
            <a:r>
              <a:rPr lang="en-US" sz="1000" b="0" i="0" spc="-20" dirty="0">
                <a:latin typeface="Calibri" panose="020F0502020204030204" pitchFamily="34" charset="0"/>
                <a:cs typeface="Calibri" panose="020F0502020204030204" pitchFamily="34" charset="0"/>
              </a:rPr>
              <a:t> </a:t>
            </a:r>
          </a:p>
          <a:p>
            <a:r>
              <a:rPr lang="en-US" sz="1000" b="0" i="0" spc="-20" dirty="0">
                <a:latin typeface="Calibri" panose="020F0502020204030204" pitchFamily="34" charset="0"/>
                <a:cs typeface="Calibri" panose="020F0502020204030204" pitchFamily="34" charset="0"/>
              </a:rPr>
              <a:t>If </a:t>
            </a:r>
            <a:r>
              <a:rPr lang="en-US" sz="1000" b="0" i="0" spc="-10" dirty="0">
                <a:latin typeface="Calibri" panose="020F0502020204030204" pitchFamily="34" charset="0"/>
                <a:cs typeface="Calibri" panose="020F0502020204030204" pitchFamily="34" charset="0"/>
              </a:rPr>
              <a:t>a group affiliates with an intergroup, the group will be affiliated with the intergroup’s region. If a group affiliates with a national service board, that group will be affiliated with that national service board’s region.</a:t>
            </a:r>
          </a:p>
          <a:p>
            <a:endParaRPr lang="en-US" sz="1000" b="0" i="0" spc="-10" dirty="0">
              <a:latin typeface="Calibri" panose="020F0502020204030204" pitchFamily="34" charset="0"/>
              <a:cs typeface="Calibri" panose="020F0502020204030204" pitchFamily="34" charset="0"/>
            </a:endParaRPr>
          </a:p>
          <a:p>
            <a:r>
              <a:rPr lang="en-US" sz="1000" b="0" i="0" u="none" spc="-10" dirty="0">
                <a:latin typeface="Calibri" panose="020F0502020204030204" pitchFamily="34" charset="0"/>
                <a:cs typeface="Calibri" panose="020F0502020204030204" pitchFamily="34" charset="0"/>
              </a:rPr>
              <a:t>Groups that choose not to affiliate with an intergroup or a national service board may choose to affiliate with the geographic region where the group exists or the Virtual Region. </a:t>
            </a:r>
          </a:p>
          <a:p>
            <a:r>
              <a:rPr lang="en-US" sz="1000" b="0" i="0" spc="-10" dirty="0">
                <a:latin typeface="Calibri" panose="020F0502020204030204" pitchFamily="34" charset="0"/>
                <a:cs typeface="Calibri" panose="020F0502020204030204" pitchFamily="34" charset="0"/>
              </a:rPr>
              <a:t> </a:t>
            </a:r>
          </a:p>
          <a:p>
            <a:r>
              <a:rPr lang="en-US" sz="1000" b="0" i="0" spc="-10" dirty="0">
                <a:latin typeface="Calibri" panose="020F0502020204030204" pitchFamily="34" charset="0"/>
                <a:cs typeface="Calibri" panose="020F0502020204030204" pitchFamily="34" charset="0"/>
              </a:rPr>
              <a:t>Any group or service body may participate in the activities (including voting) of another intergroup, national service board, language service board, and/or specific-focus service board, and region with their permission.</a:t>
            </a:r>
          </a:p>
          <a:p>
            <a:r>
              <a:rPr lang="en-US" sz="1000" b="0" i="0" spc="-10" dirty="0">
                <a:latin typeface="Calibri" panose="020F0502020204030204" pitchFamily="34" charset="0"/>
                <a:cs typeface="Calibri" panose="020F0502020204030204" pitchFamily="34" charset="0"/>
              </a:rPr>
              <a:t> </a:t>
            </a:r>
          </a:p>
          <a:p>
            <a:r>
              <a:rPr lang="en-US" sz="1000" b="0" i="0" dirty="0">
                <a:solidFill>
                  <a:srgbClr val="000000"/>
                </a:solidFill>
                <a:effectLst/>
                <a:latin typeface="Calibri" panose="020F0502020204030204" pitchFamily="34" charset="0"/>
                <a:cs typeface="Calibri" panose="020F0502020204030204" pitchFamily="34" charset="0"/>
              </a:rPr>
              <a:t>An intergroup may affiliate with one national service board if it exists, shall be affiliated with one region, and may participate in one or more language service boards. If the intergroup affiliates with a national service board, that intergroup may choose to affiliate with the national service board’s region or choose to remain in the currently assigned region. </a:t>
            </a:r>
          </a:p>
          <a:p>
            <a:r>
              <a:rPr lang="en-US" sz="1000" b="0" i="0" spc="-20" dirty="0">
                <a:latin typeface="Calibri" panose="020F0502020204030204" pitchFamily="34" charset="0"/>
                <a:cs typeface="Calibri" panose="020F0502020204030204" pitchFamily="34" charset="0"/>
              </a:rPr>
              <a:t> </a:t>
            </a:r>
          </a:p>
          <a:p>
            <a:r>
              <a:rPr lang="en-US" sz="1000" b="0" i="0" spc="-20" dirty="0">
                <a:latin typeface="Calibri" panose="020F0502020204030204" pitchFamily="34" charset="0"/>
                <a:cs typeface="Calibri" panose="020F0502020204030204" pitchFamily="34" charset="0"/>
              </a:rPr>
              <a:t>A national service board is affiliated with the region where their nation exists and may participate in one or more language service boards.</a:t>
            </a:r>
          </a:p>
          <a:p>
            <a:r>
              <a:rPr lang="en-US" sz="1000" b="0" i="0" spc="-20" dirty="0">
                <a:latin typeface="Calibri" panose="020F0502020204030204" pitchFamily="34" charset="0"/>
                <a:cs typeface="Calibri" panose="020F0502020204030204" pitchFamily="34" charset="0"/>
              </a:rPr>
              <a:t> </a:t>
            </a:r>
          </a:p>
          <a:p>
            <a:r>
              <a:rPr lang="en-US" sz="1000" b="0" i="0" dirty="0">
                <a:latin typeface="Calibri" panose="020F0502020204030204" pitchFamily="34" charset="0"/>
                <a:cs typeface="Calibri" panose="020F0502020204030204" pitchFamily="34" charset="0"/>
              </a:rPr>
              <a:t>A language service board or specific-focus service board may affiliate with one region. When the language or specific-focus service board spans more than one region, it may choose which region to affiliate with. Should a language or specific-focus service board choose not to affiliate with a region, the Board of Trustees chair shall assign a trustee to serve as liaison to that language or specific-focus service board. The groups, service bodies, and groups acting as service bodies that participate in a language or specific-focus service board retain their original affiliation. </a:t>
            </a:r>
          </a:p>
        </p:txBody>
      </p:sp>
      <p:sp>
        <p:nvSpPr>
          <p:cNvPr id="4" name="Slide Number Placeholder 3"/>
          <p:cNvSpPr>
            <a:spLocks noGrp="1"/>
          </p:cNvSpPr>
          <p:nvPr>
            <p:ph type="sldNum" sz="quarter" idx="5"/>
          </p:nvPr>
        </p:nvSpPr>
        <p:spPr/>
        <p:txBody>
          <a:bodyPr/>
          <a:lstStyle/>
          <a:p>
            <a:fld id="{6C03739B-2ABF-544F-A98A-8CBB72231858}" type="slidenum">
              <a:rPr lang="en-US" smtClean="0"/>
              <a:t>13</a:t>
            </a:fld>
            <a:endParaRPr lang="en-US"/>
          </a:p>
        </p:txBody>
      </p:sp>
    </p:spTree>
    <p:extLst>
      <p:ext uri="{BB962C8B-B14F-4D97-AF65-F5344CB8AC3E}">
        <p14:creationId xmlns:p14="http://schemas.microsoft.com/office/powerpoint/2010/main" val="654813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14</a:t>
            </a:fld>
            <a:endParaRPr lang="en-US"/>
          </a:p>
        </p:txBody>
      </p:sp>
    </p:spTree>
    <p:extLst>
      <p:ext uri="{BB962C8B-B14F-4D97-AF65-F5344CB8AC3E}">
        <p14:creationId xmlns:p14="http://schemas.microsoft.com/office/powerpoint/2010/main" val="3141782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15</a:t>
            </a:fld>
            <a:endParaRPr lang="en-US"/>
          </a:p>
        </p:txBody>
      </p:sp>
    </p:spTree>
    <p:extLst>
      <p:ext uri="{BB962C8B-B14F-4D97-AF65-F5344CB8AC3E}">
        <p14:creationId xmlns:p14="http://schemas.microsoft.com/office/powerpoint/2010/main" val="27273844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16</a:t>
            </a:fld>
            <a:endParaRPr lang="en-US"/>
          </a:p>
        </p:txBody>
      </p:sp>
    </p:spTree>
    <p:extLst>
      <p:ext uri="{BB962C8B-B14F-4D97-AF65-F5344CB8AC3E}">
        <p14:creationId xmlns:p14="http://schemas.microsoft.com/office/powerpoint/2010/main" val="149107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17</a:t>
            </a:fld>
            <a:endParaRPr lang="en-US"/>
          </a:p>
        </p:txBody>
      </p:sp>
    </p:spTree>
    <p:extLst>
      <p:ext uri="{BB962C8B-B14F-4D97-AF65-F5344CB8AC3E}">
        <p14:creationId xmlns:p14="http://schemas.microsoft.com/office/powerpoint/2010/main" val="2457528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18</a:t>
            </a:fld>
            <a:endParaRPr lang="en-US"/>
          </a:p>
        </p:txBody>
      </p:sp>
    </p:spTree>
    <p:extLst>
      <p:ext uri="{BB962C8B-B14F-4D97-AF65-F5344CB8AC3E}">
        <p14:creationId xmlns:p14="http://schemas.microsoft.com/office/powerpoint/2010/main" val="2665659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19</a:t>
            </a:fld>
            <a:endParaRPr lang="en-US"/>
          </a:p>
        </p:txBody>
      </p:sp>
    </p:spTree>
    <p:extLst>
      <p:ext uri="{BB962C8B-B14F-4D97-AF65-F5344CB8AC3E}">
        <p14:creationId xmlns:p14="http://schemas.microsoft.com/office/powerpoint/2010/main" val="2585141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131216" y="3605820"/>
            <a:ext cx="6881567" cy="2700338"/>
          </a:xfrm>
        </p:spPr>
        <p:txBody>
          <a:bodyPr/>
          <a:lstStyle/>
          <a:p>
            <a:r>
              <a:rPr lang="en-US" b="1" i="1" kern="1200" dirty="0">
                <a:solidFill>
                  <a:schemeClr val="tx1"/>
                </a:solidFill>
                <a:effectLst/>
                <a:latin typeface="+mn-lt"/>
                <a:ea typeface="+mn-ea"/>
                <a:cs typeface="+mn-cs"/>
              </a:rPr>
              <a:t>Individuals</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Tradition Three: “The only requirement for OA membership is a desire to stop eating compulsively.”</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The only requirement for any individual to become a member is a desire to stop eating compulsively. Period.</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It is always important to remember that we would not exist without our individual members. OA functions by people helping people . . . by people offering service at all levels. And that’s what I’d like to talk to you about today: how we, as individual OA members, can offer service.</a:t>
            </a:r>
          </a:p>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a:t>
            </a:fld>
            <a:endParaRPr lang="en-US"/>
          </a:p>
        </p:txBody>
      </p:sp>
    </p:spTree>
    <p:extLst>
      <p:ext uri="{BB962C8B-B14F-4D97-AF65-F5344CB8AC3E}">
        <p14:creationId xmlns:p14="http://schemas.microsoft.com/office/powerpoint/2010/main" val="896630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20</a:t>
            </a:fld>
            <a:endParaRPr lang="en-US"/>
          </a:p>
        </p:txBody>
      </p:sp>
    </p:spTree>
    <p:extLst>
      <p:ext uri="{BB962C8B-B14F-4D97-AF65-F5344CB8AC3E}">
        <p14:creationId xmlns:p14="http://schemas.microsoft.com/office/powerpoint/2010/main" val="4051019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21</a:t>
            </a:fld>
            <a:endParaRPr lang="en-US"/>
          </a:p>
        </p:txBody>
      </p:sp>
    </p:spTree>
    <p:extLst>
      <p:ext uri="{BB962C8B-B14F-4D97-AF65-F5344CB8AC3E}">
        <p14:creationId xmlns:p14="http://schemas.microsoft.com/office/powerpoint/2010/main" val="1810878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22</a:t>
            </a:fld>
            <a:endParaRPr lang="en-US"/>
          </a:p>
        </p:txBody>
      </p:sp>
    </p:spTree>
    <p:extLst>
      <p:ext uri="{BB962C8B-B14F-4D97-AF65-F5344CB8AC3E}">
        <p14:creationId xmlns:p14="http://schemas.microsoft.com/office/powerpoint/2010/main" val="29723988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23</a:t>
            </a:fld>
            <a:endParaRPr lang="en-US"/>
          </a:p>
        </p:txBody>
      </p:sp>
    </p:spTree>
    <p:extLst>
      <p:ext uri="{BB962C8B-B14F-4D97-AF65-F5344CB8AC3E}">
        <p14:creationId xmlns:p14="http://schemas.microsoft.com/office/powerpoint/2010/main" val="25558388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24</a:t>
            </a:fld>
            <a:endParaRPr lang="en-US"/>
          </a:p>
        </p:txBody>
      </p:sp>
    </p:spTree>
    <p:extLst>
      <p:ext uri="{BB962C8B-B14F-4D97-AF65-F5344CB8AC3E}">
        <p14:creationId xmlns:p14="http://schemas.microsoft.com/office/powerpoint/2010/main" val="29150519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25</a:t>
            </a:fld>
            <a:endParaRPr lang="en-US"/>
          </a:p>
        </p:txBody>
      </p:sp>
    </p:spTree>
    <p:extLst>
      <p:ext uri="{BB962C8B-B14F-4D97-AF65-F5344CB8AC3E}">
        <p14:creationId xmlns:p14="http://schemas.microsoft.com/office/powerpoint/2010/main" val="1082558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26</a:t>
            </a:fld>
            <a:endParaRPr lang="en-US"/>
          </a:p>
        </p:txBody>
      </p:sp>
    </p:spTree>
    <p:extLst>
      <p:ext uri="{BB962C8B-B14F-4D97-AF65-F5344CB8AC3E}">
        <p14:creationId xmlns:p14="http://schemas.microsoft.com/office/powerpoint/2010/main" val="488220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C03739B-2ABF-544F-A98A-8CBB72231858}" type="slidenum">
              <a:rPr lang="en-US" smtClean="0"/>
              <a:t>27</a:t>
            </a:fld>
            <a:endParaRPr lang="en-US"/>
          </a:p>
        </p:txBody>
      </p:sp>
    </p:spTree>
    <p:extLst>
      <p:ext uri="{BB962C8B-B14F-4D97-AF65-F5344CB8AC3E}">
        <p14:creationId xmlns:p14="http://schemas.microsoft.com/office/powerpoint/2010/main" val="356700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299681" y="3480370"/>
            <a:ext cx="6544638" cy="2700338"/>
          </a:xfrm>
        </p:spPr>
        <p:txBody>
          <a:bodyPr/>
          <a:lstStyle/>
          <a:p>
            <a:r>
              <a:rPr lang="en-US" sz="1200" b="1" i="1" kern="1200" dirty="0">
                <a:solidFill>
                  <a:schemeClr val="tx1"/>
                </a:solidFill>
                <a:effectLst/>
                <a:latin typeface="+mn-lt"/>
                <a:ea typeface="+mn-ea"/>
                <a:cs typeface="+mn-cs"/>
              </a:rPr>
              <a:t>Spiritual Principle: Unity</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Fellowship of Overeaters Anonymous works on the principle that a Power greater than ourselves is expressed in the decisions made by the representative group conscience of our membership as a whole. Members unite by participating in discussion and voting at the group, intergroup, service board, region, and world service levels. They vote for what they believe is best for Overeaters Anonymous as a whole. Once a group conscience is taken, the membership unites in support of the decision, in keeping with the Twelve Traditions.</a:t>
            </a:r>
          </a:p>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28</a:t>
            </a:fld>
            <a:endParaRPr lang="en-US"/>
          </a:p>
        </p:txBody>
      </p:sp>
    </p:spTree>
    <p:extLst>
      <p:ext uri="{BB962C8B-B14F-4D97-AF65-F5344CB8AC3E}">
        <p14:creationId xmlns:p14="http://schemas.microsoft.com/office/powerpoint/2010/main" val="31173395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690099" y="3567540"/>
            <a:ext cx="5763802" cy="2700338"/>
          </a:xfrm>
        </p:spPr>
        <p:txBody>
          <a:bodyPr/>
          <a:lstStyle/>
          <a:p>
            <a:r>
              <a:rPr lang="en-US" sz="1200" b="1" i="1" kern="1200" dirty="0">
                <a:solidFill>
                  <a:schemeClr val="tx1"/>
                </a:solidFill>
                <a:effectLst/>
                <a:latin typeface="+mn-lt"/>
                <a:ea typeface="+mn-ea"/>
                <a:cs typeface="+mn-cs"/>
              </a:rPr>
              <a:t>Spiritual Principle: Conscience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Representational democracy has been found to be the best method for serving OA. Delegates from intergroups and service boards worldwide, region chairs, and members of the Board of Trustees set policies that guide world services.</a:t>
            </a:r>
          </a:p>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29</a:t>
            </a:fld>
            <a:endParaRPr lang="en-US"/>
          </a:p>
        </p:txBody>
      </p:sp>
    </p:spTree>
    <p:extLst>
      <p:ext uri="{BB962C8B-B14F-4D97-AF65-F5344CB8AC3E}">
        <p14:creationId xmlns:p14="http://schemas.microsoft.com/office/powerpoint/2010/main" val="2273246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645736" y="3351109"/>
            <a:ext cx="7852527" cy="2794980"/>
          </a:xfrm>
        </p:spPr>
        <p:txBody>
          <a:bodyPr numCol="2" spcCol="365760"/>
          <a:lstStyle/>
          <a:p>
            <a:r>
              <a:rPr lang="en-US" sz="1100" b="1" i="1" kern="1200" dirty="0">
                <a:solidFill>
                  <a:schemeClr val="tx1"/>
                </a:solidFill>
                <a:effectLst/>
                <a:latin typeface="+mn-lt"/>
                <a:ea typeface="+mn-ea"/>
                <a:cs typeface="+mn-cs"/>
              </a:rPr>
              <a:t>Two Pyramids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Tradition Nine: “OA, as such, ought never be organized; but we may create service boards or committees directly responsible to those they serve.”</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OA is different from other organizations. With most organizations in the private sector, the Board of Trustees is the decision-making body. They form all major policies that affect the rest of the organization. Although some boards may welcome input from their members, the individual employees or participants simply follow the policies formed by the board.</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In OA, however, the power to form policies and make decisions that affect the body as a whole lies with each individual. With our organization, the board acts on policies formed by individuals and by the service bodies made up of these individuals. In OA, the individual comes first; the individual holds the highest priority in the service structure.</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We shouldn’t be able to exist; we shouldn’t be able to function. But we do.</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In the next hour, I’m going to explain the service structure of OA, how we work, why we work, and what each one of us can do to ensure that this program of recovery exists for the next person who walks through the doors of OA.</a:t>
            </a:r>
          </a:p>
          <a:p>
            <a:endParaRPr lang="en-US" sz="1100" dirty="0"/>
          </a:p>
        </p:txBody>
      </p:sp>
      <p:sp>
        <p:nvSpPr>
          <p:cNvPr id="4" name="Slide Number Placeholder 3"/>
          <p:cNvSpPr>
            <a:spLocks noGrp="1"/>
          </p:cNvSpPr>
          <p:nvPr>
            <p:ph type="sldNum" sz="quarter" idx="5"/>
          </p:nvPr>
        </p:nvSpPr>
        <p:spPr/>
        <p:txBody>
          <a:bodyPr/>
          <a:lstStyle/>
          <a:p>
            <a:fld id="{6C03739B-2ABF-544F-A98A-8CBB72231858}" type="slidenum">
              <a:rPr lang="en-US" smtClean="0"/>
              <a:t>3</a:t>
            </a:fld>
            <a:endParaRPr lang="en-US"/>
          </a:p>
        </p:txBody>
      </p:sp>
    </p:spTree>
    <p:extLst>
      <p:ext uri="{BB962C8B-B14F-4D97-AF65-F5344CB8AC3E}">
        <p14:creationId xmlns:p14="http://schemas.microsoft.com/office/powerpoint/2010/main" val="866042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80008" y="3686176"/>
            <a:ext cx="6183984" cy="2700338"/>
          </a:xfrm>
        </p:spPr>
        <p:txBody>
          <a:bodyPr/>
          <a:lstStyle/>
          <a:p>
            <a:r>
              <a:rPr lang="en-US" sz="1200" b="1" i="1" kern="1200" dirty="0">
                <a:solidFill>
                  <a:schemeClr val="tx1"/>
                </a:solidFill>
                <a:effectLst/>
                <a:latin typeface="+mn-lt"/>
                <a:ea typeface="+mn-ea"/>
                <a:cs typeface="+mn-cs"/>
              </a:rPr>
              <a:t>Spiritual Principle: Trust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OA groups have the right to give a trusted individual or group the authority to make decisions on behalf of the group when needed. We trust them to act and lead responsibly. Recovery from compulsive overeating enables us to trust ourselves and later to trust others. OA members who are placed in decision-making positions are generally members who have served in other roles; thus, the selecting body trusts that, based on past performance, these members will make the best choices for the group as a whole.</a:t>
            </a:r>
          </a:p>
        </p:txBody>
      </p:sp>
      <p:sp>
        <p:nvSpPr>
          <p:cNvPr id="4" name="Slide Number Placeholder 3"/>
          <p:cNvSpPr>
            <a:spLocks noGrp="1"/>
          </p:cNvSpPr>
          <p:nvPr>
            <p:ph type="sldNum" sz="quarter" idx="5"/>
          </p:nvPr>
        </p:nvSpPr>
        <p:spPr/>
        <p:txBody>
          <a:bodyPr/>
          <a:lstStyle/>
          <a:p>
            <a:fld id="{6C03739B-2ABF-544F-A98A-8CBB72231858}" type="slidenum">
              <a:rPr lang="en-US" smtClean="0"/>
              <a:t>30</a:t>
            </a:fld>
            <a:endParaRPr lang="en-US"/>
          </a:p>
        </p:txBody>
      </p:sp>
    </p:spTree>
    <p:extLst>
      <p:ext uri="{BB962C8B-B14F-4D97-AF65-F5344CB8AC3E}">
        <p14:creationId xmlns:p14="http://schemas.microsoft.com/office/powerpoint/2010/main" val="14319200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75295" y="3511000"/>
            <a:ext cx="6193410" cy="2700338"/>
          </a:xfrm>
        </p:spPr>
        <p:txBody>
          <a:bodyPr/>
          <a:lstStyle/>
          <a:p>
            <a:r>
              <a:rPr lang="en-US" sz="1200" b="1" i="1" kern="1200" dirty="0">
                <a:solidFill>
                  <a:schemeClr val="tx1"/>
                </a:solidFill>
                <a:effectLst/>
                <a:latin typeface="+mn-lt"/>
                <a:ea typeface="+mn-ea"/>
                <a:cs typeface="+mn-cs"/>
              </a:rPr>
              <a:t>Spiritual Principle: Equality</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Every OA member has the right and responsibility to participate in the decision-making process (group conscience) at business meetings of Overeaters Anonymous. This participation may be direct through discussion and voting at the local level; or it may be indirect by entrusting elected representatives to participate in other service body meetings, such as intergroup or service board meetings, region assemblies, the World Service Business Conference, and meetings of the Board of Trustees. This direct and delegated participation ensures the democratic foundation of Overeaters Anonymous.</a:t>
            </a:r>
          </a:p>
        </p:txBody>
      </p:sp>
      <p:sp>
        <p:nvSpPr>
          <p:cNvPr id="4" name="Slide Number Placeholder 3"/>
          <p:cNvSpPr>
            <a:spLocks noGrp="1"/>
          </p:cNvSpPr>
          <p:nvPr>
            <p:ph type="sldNum" sz="quarter" idx="5"/>
          </p:nvPr>
        </p:nvSpPr>
        <p:spPr/>
        <p:txBody>
          <a:bodyPr/>
          <a:lstStyle/>
          <a:p>
            <a:fld id="{6C03739B-2ABF-544F-A98A-8CBB72231858}" type="slidenum">
              <a:rPr lang="en-US" smtClean="0"/>
              <a:t>31</a:t>
            </a:fld>
            <a:endParaRPr lang="en-US"/>
          </a:p>
        </p:txBody>
      </p:sp>
    </p:spTree>
    <p:extLst>
      <p:ext uri="{BB962C8B-B14F-4D97-AF65-F5344CB8AC3E}">
        <p14:creationId xmlns:p14="http://schemas.microsoft.com/office/powerpoint/2010/main" val="8772530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75295" y="3492698"/>
            <a:ext cx="6193410" cy="2700338"/>
          </a:xfrm>
        </p:spPr>
        <p:txBody>
          <a:bodyPr/>
          <a:lstStyle/>
          <a:p>
            <a:r>
              <a:rPr lang="en-US" sz="1200" b="1" i="1" kern="1200" dirty="0">
                <a:solidFill>
                  <a:schemeClr val="tx1"/>
                </a:solidFill>
                <a:effectLst/>
                <a:latin typeface="+mn-lt"/>
                <a:ea typeface="+mn-ea"/>
                <a:cs typeface="+mn-cs"/>
              </a:rPr>
              <a:t>Spiritual Principle: Consideration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trusted servants, we sometimes, despite our best efforts, make decisions that other OA members believe may conflict with our Twelve Traditions and Concepts. When this happens, members have the right to appeal the decision. The best method of appeal is to write a detailed account of the concern and present it to the appropriate service body for reconsideration.</a:t>
            </a:r>
          </a:p>
        </p:txBody>
      </p:sp>
      <p:sp>
        <p:nvSpPr>
          <p:cNvPr id="4" name="Slide Number Placeholder 3"/>
          <p:cNvSpPr>
            <a:spLocks noGrp="1"/>
          </p:cNvSpPr>
          <p:nvPr>
            <p:ph type="sldNum" sz="quarter" idx="5"/>
          </p:nvPr>
        </p:nvSpPr>
        <p:spPr/>
        <p:txBody>
          <a:bodyPr/>
          <a:lstStyle/>
          <a:p>
            <a:fld id="{6C03739B-2ABF-544F-A98A-8CBB72231858}" type="slidenum">
              <a:rPr lang="en-US" smtClean="0"/>
              <a:t>32</a:t>
            </a:fld>
            <a:endParaRPr lang="en-US"/>
          </a:p>
        </p:txBody>
      </p:sp>
    </p:spTree>
    <p:extLst>
      <p:ext uri="{BB962C8B-B14F-4D97-AF65-F5344CB8AC3E}">
        <p14:creationId xmlns:p14="http://schemas.microsoft.com/office/powerpoint/2010/main" val="24104701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75295" y="3521274"/>
            <a:ext cx="6193410" cy="2700338"/>
          </a:xfrm>
        </p:spPr>
        <p:txBody>
          <a:bodyPr/>
          <a:lstStyle/>
          <a:p>
            <a:r>
              <a:rPr lang="en-US" sz="1200" b="1" i="1" kern="1200" dirty="0">
                <a:solidFill>
                  <a:schemeClr val="tx1"/>
                </a:solidFill>
                <a:effectLst/>
                <a:latin typeface="+mn-lt"/>
                <a:ea typeface="+mn-ea"/>
                <a:cs typeface="+mn-cs"/>
              </a:rPr>
              <a:t>Spiritual Principle: Responsibility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Trustees answer directly to the World Service Business Conference delegates and are responsible for carrying out the directives received. This ensures that business flows smoothly and that issues are addressed in a timely manner. Delegates understand that a smaller group, able to meet frequently, is a more effective way to oversee world services.</a:t>
            </a:r>
          </a:p>
        </p:txBody>
      </p:sp>
      <p:sp>
        <p:nvSpPr>
          <p:cNvPr id="4" name="Slide Number Placeholder 3"/>
          <p:cNvSpPr>
            <a:spLocks noGrp="1"/>
          </p:cNvSpPr>
          <p:nvPr>
            <p:ph type="sldNum" sz="quarter" idx="5"/>
          </p:nvPr>
        </p:nvSpPr>
        <p:spPr/>
        <p:txBody>
          <a:bodyPr/>
          <a:lstStyle/>
          <a:p>
            <a:fld id="{6C03739B-2ABF-544F-A98A-8CBB72231858}" type="slidenum">
              <a:rPr lang="en-US" smtClean="0"/>
              <a:t>33</a:t>
            </a:fld>
            <a:endParaRPr lang="en-US"/>
          </a:p>
        </p:txBody>
      </p:sp>
    </p:spTree>
    <p:extLst>
      <p:ext uri="{BB962C8B-B14F-4D97-AF65-F5344CB8AC3E}">
        <p14:creationId xmlns:p14="http://schemas.microsoft.com/office/powerpoint/2010/main" val="5574164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75295" y="3351782"/>
            <a:ext cx="6193410" cy="2700338"/>
          </a:xfrm>
        </p:spPr>
        <p:txBody>
          <a:bodyPr/>
          <a:lstStyle/>
          <a:p>
            <a:r>
              <a:rPr lang="en-US" sz="1200" b="1" i="1" kern="1200" dirty="0">
                <a:solidFill>
                  <a:schemeClr val="tx1"/>
                </a:solidFill>
                <a:effectLst/>
                <a:latin typeface="+mn-lt"/>
                <a:ea typeface="+mn-ea"/>
                <a:cs typeface="+mn-cs"/>
              </a:rPr>
              <a:t>Spiritual Principle: Balance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Subpart A governs the organization of the World Service Office and describes the responsibilities of the members of the Board of Trustees as directors of a nonprofit corporation.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Subpart B, which is approved by the World Service Business Conference, defines OA membership, the basic structure of OA service bodies, and specific procedures relating to the functioning of the Fellowship.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bylaws in Subpart B can only be changed through the group conscience process at a WSBC.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Because OA is committed to the group conscience process, the Board of Trustees willingly accepts the responsibility to carry out the decisions made by the WSBC, and the delegates of the WSBC willingly place their trust in the Board of Trustees to do so.</a:t>
            </a:r>
          </a:p>
        </p:txBody>
      </p:sp>
      <p:sp>
        <p:nvSpPr>
          <p:cNvPr id="4" name="Slide Number Placeholder 3"/>
          <p:cNvSpPr>
            <a:spLocks noGrp="1"/>
          </p:cNvSpPr>
          <p:nvPr>
            <p:ph type="sldNum" sz="quarter" idx="5"/>
          </p:nvPr>
        </p:nvSpPr>
        <p:spPr/>
        <p:txBody>
          <a:bodyPr/>
          <a:lstStyle/>
          <a:p>
            <a:fld id="{6C03739B-2ABF-544F-A98A-8CBB72231858}" type="slidenum">
              <a:rPr lang="en-US" smtClean="0"/>
              <a:t>34</a:t>
            </a:fld>
            <a:endParaRPr lang="en-US"/>
          </a:p>
        </p:txBody>
      </p:sp>
    </p:spTree>
    <p:extLst>
      <p:ext uri="{BB962C8B-B14F-4D97-AF65-F5344CB8AC3E}">
        <p14:creationId xmlns:p14="http://schemas.microsoft.com/office/powerpoint/2010/main" val="8795450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75295" y="3429000"/>
            <a:ext cx="6193410" cy="2700338"/>
          </a:xfrm>
        </p:spPr>
        <p:txBody>
          <a:bodyPr/>
          <a:lstStyle/>
          <a:p>
            <a:r>
              <a:rPr lang="en-US" sz="1200" b="1" i="1" kern="1200" dirty="0">
                <a:solidFill>
                  <a:schemeClr val="tx1"/>
                </a:solidFill>
                <a:effectLst/>
                <a:latin typeface="+mn-lt"/>
                <a:ea typeface="+mn-ea"/>
                <a:cs typeface="+mn-cs"/>
              </a:rPr>
              <a:t>Spiritual Principle: Delegation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authority to oversee administrative issues, such as managing finances, pricing goods, and managing human resources, is delegated to the Executive Committee, a subgroup of the Board of Trustees.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day-to-day management of the World Service Office is assigned to a skilled and experienced professional—the managing director. The Executive Committee advises the managing director on projects, and the managing director organizes the management and staffing of the World Service Office to accomplish those projects.</a:t>
            </a:r>
          </a:p>
        </p:txBody>
      </p:sp>
      <p:sp>
        <p:nvSpPr>
          <p:cNvPr id="4" name="Slide Number Placeholder 3"/>
          <p:cNvSpPr>
            <a:spLocks noGrp="1"/>
          </p:cNvSpPr>
          <p:nvPr>
            <p:ph type="sldNum" sz="quarter" idx="5"/>
          </p:nvPr>
        </p:nvSpPr>
        <p:spPr/>
        <p:txBody>
          <a:bodyPr/>
          <a:lstStyle/>
          <a:p>
            <a:fld id="{6C03739B-2ABF-544F-A98A-8CBB72231858}" type="slidenum">
              <a:rPr lang="en-US" smtClean="0"/>
              <a:t>35</a:t>
            </a:fld>
            <a:endParaRPr lang="en-US"/>
          </a:p>
        </p:txBody>
      </p:sp>
    </p:spTree>
    <p:extLst>
      <p:ext uri="{BB962C8B-B14F-4D97-AF65-F5344CB8AC3E}">
        <p14:creationId xmlns:p14="http://schemas.microsoft.com/office/powerpoint/2010/main" val="32245390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75295" y="3511000"/>
            <a:ext cx="6193410" cy="2700338"/>
          </a:xfrm>
        </p:spPr>
        <p:txBody>
          <a:bodyPr/>
          <a:lstStyle/>
          <a:p>
            <a:r>
              <a:rPr lang="en-US" sz="1200" b="1" i="1" kern="1200" dirty="0">
                <a:solidFill>
                  <a:schemeClr val="tx1"/>
                </a:solidFill>
                <a:effectLst/>
                <a:latin typeface="+mn-lt"/>
                <a:ea typeface="+mn-ea"/>
                <a:cs typeface="+mn-cs"/>
              </a:rPr>
              <a:t>Spiritual Principle: Ability</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suggested that service body bylaws and policies define the qualifications, including past service and abstinence requirements, for members to be considered for service positions.</a:t>
            </a:r>
          </a:p>
        </p:txBody>
      </p:sp>
      <p:sp>
        <p:nvSpPr>
          <p:cNvPr id="4" name="Slide Number Placeholder 3"/>
          <p:cNvSpPr>
            <a:spLocks noGrp="1"/>
          </p:cNvSpPr>
          <p:nvPr>
            <p:ph type="sldNum" sz="quarter" idx="5"/>
          </p:nvPr>
        </p:nvSpPr>
        <p:spPr/>
        <p:txBody>
          <a:bodyPr/>
          <a:lstStyle/>
          <a:p>
            <a:fld id="{6C03739B-2ABF-544F-A98A-8CBB72231858}" type="slidenum">
              <a:rPr lang="en-US" smtClean="0"/>
              <a:t>36</a:t>
            </a:fld>
            <a:endParaRPr lang="en-US"/>
          </a:p>
        </p:txBody>
      </p:sp>
    </p:spTree>
    <p:extLst>
      <p:ext uri="{BB962C8B-B14F-4D97-AF65-F5344CB8AC3E}">
        <p14:creationId xmlns:p14="http://schemas.microsoft.com/office/powerpoint/2010/main" val="4111868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389978" y="3492698"/>
            <a:ext cx="6193410" cy="2700338"/>
          </a:xfrm>
        </p:spPr>
        <p:txBody>
          <a:bodyPr/>
          <a:lstStyle/>
          <a:p>
            <a:r>
              <a:rPr lang="en-US" sz="1200" b="1" i="1" kern="1200" dirty="0">
                <a:solidFill>
                  <a:schemeClr val="tx1"/>
                </a:solidFill>
                <a:effectLst/>
                <a:latin typeface="+mn-lt"/>
                <a:ea typeface="+mn-ea"/>
                <a:cs typeface="+mn-cs"/>
              </a:rPr>
              <a:t>Spiritual Principle: Clarity</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Clearly defined job responsibilities ensure that necessary tasks are accomplished and that conflicts related to specific duties are avoided. This helps groups avoid problems that arise from misunderstood job responsibilities and multiple people who do the same or similar tasks.</a:t>
            </a:r>
          </a:p>
        </p:txBody>
      </p:sp>
      <p:sp>
        <p:nvSpPr>
          <p:cNvPr id="4" name="Slide Number Placeholder 3"/>
          <p:cNvSpPr>
            <a:spLocks noGrp="1"/>
          </p:cNvSpPr>
          <p:nvPr>
            <p:ph type="sldNum" sz="quarter" idx="5"/>
          </p:nvPr>
        </p:nvSpPr>
        <p:spPr/>
        <p:txBody>
          <a:bodyPr/>
          <a:lstStyle/>
          <a:p>
            <a:fld id="{6C03739B-2ABF-544F-A98A-8CBB72231858}" type="slidenum">
              <a:rPr lang="en-US" smtClean="0"/>
              <a:t>37</a:t>
            </a:fld>
            <a:endParaRPr lang="en-US"/>
          </a:p>
        </p:txBody>
      </p:sp>
    </p:spTree>
    <p:extLst>
      <p:ext uri="{BB962C8B-B14F-4D97-AF65-F5344CB8AC3E}">
        <p14:creationId xmlns:p14="http://schemas.microsoft.com/office/powerpoint/2010/main" val="27987638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348881" y="3492698"/>
            <a:ext cx="6193410" cy="2700338"/>
          </a:xfrm>
        </p:spPr>
        <p:txBody>
          <a:bodyPr/>
          <a:lstStyle/>
          <a:p>
            <a:r>
              <a:rPr lang="en-US" sz="1200" b="1" i="1" kern="1200" dirty="0">
                <a:solidFill>
                  <a:schemeClr val="tx1"/>
                </a:solidFill>
                <a:effectLst/>
                <a:latin typeface="+mn-lt"/>
                <a:ea typeface="+mn-ea"/>
                <a:cs typeface="+mn-cs"/>
              </a:rPr>
              <a:t>Spiritual Principle: Humility</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Although Concept Eleven refers specifically to trustee administration of the World Service Office, service work at all levels may require assistance from people outside OA who have professional skills and talents not available within our groups. For example, the controller must have a background in finance, accounting, and management.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service bodies employ a trained professional to audit their financial records and file tax returns. The types and duties of standing committees are specified in the service body’s bylaws. Ad hoc, or task-specific, committees are formed at the discretion of the chair of the service body.</a:t>
            </a:r>
          </a:p>
        </p:txBody>
      </p:sp>
      <p:sp>
        <p:nvSpPr>
          <p:cNvPr id="4" name="Slide Number Placeholder 3"/>
          <p:cNvSpPr>
            <a:spLocks noGrp="1"/>
          </p:cNvSpPr>
          <p:nvPr>
            <p:ph type="sldNum" sz="quarter" idx="5"/>
          </p:nvPr>
        </p:nvSpPr>
        <p:spPr/>
        <p:txBody>
          <a:bodyPr/>
          <a:lstStyle/>
          <a:p>
            <a:fld id="{6C03739B-2ABF-544F-A98A-8CBB72231858}" type="slidenum">
              <a:rPr lang="en-US" smtClean="0"/>
              <a:t>38</a:t>
            </a:fld>
            <a:endParaRPr lang="en-US"/>
          </a:p>
        </p:txBody>
      </p:sp>
    </p:spTree>
    <p:extLst>
      <p:ext uri="{BB962C8B-B14F-4D97-AF65-F5344CB8AC3E}">
        <p14:creationId xmlns:p14="http://schemas.microsoft.com/office/powerpoint/2010/main" val="20017423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184334" y="3436706"/>
            <a:ext cx="6775331" cy="2183258"/>
          </a:xfrm>
        </p:spPr>
        <p:txBody>
          <a:bodyPr numCol="2" spcCol="182880"/>
          <a:lstStyle/>
          <a:p>
            <a:r>
              <a:rPr lang="en-US" sz="1100" b="1" i="1" kern="1200" dirty="0">
                <a:solidFill>
                  <a:schemeClr val="tx1"/>
                </a:solidFill>
                <a:effectLst/>
                <a:latin typeface="+mn-lt"/>
                <a:ea typeface="+mn-ea"/>
                <a:cs typeface="+mn-cs"/>
              </a:rPr>
              <a:t>Spiritual Principle: Guidelines</a:t>
            </a:r>
          </a:p>
          <a:p>
            <a:r>
              <a:rPr lang="en-US" sz="1100" kern="1200" dirty="0">
                <a:solidFill>
                  <a:schemeClr val="tx1"/>
                </a:solidFill>
                <a:effectLst/>
                <a:latin typeface="+mn-lt"/>
                <a:ea typeface="+mn-ea"/>
                <a:cs typeface="+mn-cs"/>
              </a:rPr>
              <a:t> </a:t>
            </a:r>
          </a:p>
          <a:p>
            <a:r>
              <a:rPr lang="en-US" sz="1100" kern="1200" dirty="0">
                <a:solidFill>
                  <a:schemeClr val="tx1"/>
                </a:solidFill>
                <a:effectLst/>
                <a:latin typeface="+mn-lt"/>
                <a:ea typeface="+mn-ea"/>
                <a:cs typeface="+mn-cs"/>
              </a:rPr>
              <a:t>a) Spiritual Principle: Selflessness</a:t>
            </a:r>
          </a:p>
          <a:p>
            <a:pPr lvl="0"/>
            <a:r>
              <a:rPr lang="en-US" sz="1100" b="1" i="1" kern="1200" dirty="0">
                <a:solidFill>
                  <a:schemeClr val="tx1"/>
                </a:solidFill>
                <a:effectLst/>
                <a:latin typeface="+mn-lt"/>
                <a:ea typeface="+mn-ea"/>
                <a:cs typeface="+mn-cs"/>
              </a:rPr>
              <a:t>No OA committee or service body shall ever</a:t>
            </a:r>
            <a:r>
              <a:rPr lang="en-US" sz="1100" b="1" kern="1200" dirty="0">
                <a:solidFill>
                  <a:schemeClr val="tx1"/>
                </a:solidFill>
                <a:effectLst/>
                <a:latin typeface="+mn-lt"/>
                <a:ea typeface="+mn-ea"/>
                <a:cs typeface="+mn-cs"/>
              </a:rPr>
              <a:t> </a:t>
            </a:r>
            <a:r>
              <a:rPr lang="en-US" sz="1100" b="1" i="1" kern="1200" dirty="0">
                <a:solidFill>
                  <a:schemeClr val="tx1"/>
                </a:solidFill>
                <a:effectLst/>
                <a:latin typeface="+mn-lt"/>
                <a:ea typeface="+mn-ea"/>
                <a:cs typeface="+mn-cs"/>
              </a:rPr>
              <a:t>become the seat of perilous wealth or power. </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OA service bodies are formed to provide services to groups. Term limits help avoid power struggles through planned and regular rotation of trusted servants.</a:t>
            </a:r>
          </a:p>
          <a:p>
            <a:r>
              <a:rPr lang="en-US" sz="1100" kern="1200" dirty="0">
                <a:solidFill>
                  <a:schemeClr val="tx1"/>
                </a:solidFill>
                <a:effectLst/>
                <a:latin typeface="+mn-lt"/>
                <a:ea typeface="+mn-ea"/>
                <a:cs typeface="+mn-cs"/>
              </a:rPr>
              <a:t> </a:t>
            </a:r>
          </a:p>
          <a:p>
            <a:r>
              <a:rPr lang="en-US" sz="1100" kern="1200" dirty="0">
                <a:solidFill>
                  <a:schemeClr val="tx1"/>
                </a:solidFill>
                <a:effectLst/>
                <a:latin typeface="+mn-lt"/>
                <a:ea typeface="+mn-ea"/>
                <a:cs typeface="+mn-cs"/>
              </a:rPr>
              <a:t>b) Spiritual Principle: Realism</a:t>
            </a:r>
          </a:p>
          <a:p>
            <a:pPr lvl="0"/>
            <a:r>
              <a:rPr lang="en-US" sz="1100" b="1" i="1" kern="1200" dirty="0">
                <a:solidFill>
                  <a:schemeClr val="tx1"/>
                </a:solidFill>
                <a:effectLst/>
                <a:latin typeface="+mn-lt"/>
                <a:ea typeface="+mn-ea"/>
                <a:cs typeface="+mn-cs"/>
              </a:rPr>
              <a:t>Sufficient operating funds, plus an ample reserve, shall be OA’s prudent financial principle. </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Financial prudence is especially necessary in a Fellowship that imposes no mandatory dues or fees for membership.</a:t>
            </a:r>
          </a:p>
          <a:p>
            <a:r>
              <a:rPr lang="en-US" sz="1100" kern="1200" dirty="0">
                <a:solidFill>
                  <a:schemeClr val="tx1"/>
                </a:solidFill>
                <a:effectLst/>
                <a:latin typeface="+mn-lt"/>
                <a:ea typeface="+mn-ea"/>
                <a:cs typeface="+mn-cs"/>
              </a:rPr>
              <a:t> </a:t>
            </a:r>
          </a:p>
          <a:p>
            <a:r>
              <a:rPr lang="en-US" sz="1100" kern="1200" dirty="0">
                <a:solidFill>
                  <a:schemeClr val="tx1"/>
                </a:solidFill>
                <a:effectLst/>
                <a:latin typeface="+mn-lt"/>
                <a:ea typeface="+mn-ea"/>
                <a:cs typeface="+mn-cs"/>
              </a:rPr>
              <a:t>c) Spiritual Principle: Representation</a:t>
            </a:r>
          </a:p>
          <a:p>
            <a:pPr lvl="0"/>
            <a:r>
              <a:rPr lang="en-US" sz="1100" b="1" i="1" kern="1200" dirty="0">
                <a:solidFill>
                  <a:schemeClr val="tx1"/>
                </a:solidFill>
                <a:effectLst/>
                <a:latin typeface="+mn-lt"/>
                <a:ea typeface="+mn-ea"/>
                <a:cs typeface="+mn-cs"/>
              </a:rPr>
              <a:t>No OA member shall ever be placed in a position of unqualified authority. </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No one is “in charge” of Overeaters Anonymous. Members of the Fellowship need to understand and agree that there is but one authority: a Higher Power as expressed in our group conscience.</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C03739B-2ABF-544F-A98A-8CBB72231858}" type="slidenum">
              <a:rPr lang="en-US" smtClean="0"/>
              <a:t>39</a:t>
            </a:fld>
            <a:endParaRPr lang="en-US"/>
          </a:p>
        </p:txBody>
      </p:sp>
    </p:spTree>
    <p:extLst>
      <p:ext uri="{BB962C8B-B14F-4D97-AF65-F5344CB8AC3E}">
        <p14:creationId xmlns:p14="http://schemas.microsoft.com/office/powerpoint/2010/main" val="1599829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773113"/>
            <a:ext cx="4114800" cy="2314575"/>
          </a:xfrm>
        </p:spPr>
      </p:sp>
      <p:sp>
        <p:nvSpPr>
          <p:cNvPr id="3" name="Notes Placeholder 2"/>
          <p:cNvSpPr>
            <a:spLocks noGrp="1"/>
          </p:cNvSpPr>
          <p:nvPr>
            <p:ph type="body" idx="1"/>
          </p:nvPr>
        </p:nvSpPr>
        <p:spPr>
          <a:xfrm>
            <a:off x="367646" y="3600739"/>
            <a:ext cx="8408708" cy="2484256"/>
          </a:xfrm>
        </p:spPr>
        <p:txBody>
          <a:bodyPr numCol="3" spcCol="274320"/>
          <a:lstStyle/>
          <a:p>
            <a:r>
              <a:rPr lang="en-US" sz="1000" b="1" i="1" kern="1200" spc="-10" dirty="0">
                <a:solidFill>
                  <a:schemeClr val="tx1"/>
                </a:solidFill>
                <a:effectLst/>
                <a:latin typeface="+mn-lt"/>
                <a:ea typeface="+mn-ea"/>
                <a:cs typeface="+mn-cs"/>
              </a:rPr>
              <a:t>Individuals—Formation and Definition of a Group</a:t>
            </a:r>
          </a:p>
          <a:p>
            <a:endParaRPr lang="en-US" sz="700" kern="1200" spc="-10" dirty="0">
              <a:solidFill>
                <a:schemeClr val="tx1"/>
              </a:solidFill>
              <a:effectLst/>
              <a:latin typeface="+mn-lt"/>
              <a:ea typeface="+mn-ea"/>
              <a:cs typeface="+mn-cs"/>
            </a:endParaRPr>
          </a:p>
          <a:p>
            <a:r>
              <a:rPr lang="en-US" sz="1000" kern="1200" spc="-10" dirty="0">
                <a:solidFill>
                  <a:schemeClr val="tx1"/>
                </a:solidFill>
                <a:effectLst/>
                <a:latin typeface="+mn-lt"/>
                <a:ea typeface="+mn-ea"/>
                <a:cs typeface="+mn-cs"/>
              </a:rPr>
              <a:t>The first level in our service structure is the individual. Two or more people can join together to form an OA group and offer support, strength, and experience while working the OA program of recovery.</a:t>
            </a:r>
          </a:p>
          <a:p>
            <a:endParaRPr lang="en-US" sz="700" kern="1200" spc="-10" dirty="0">
              <a:solidFill>
                <a:schemeClr val="tx1"/>
              </a:solidFill>
              <a:effectLst/>
              <a:latin typeface="+mn-lt"/>
              <a:ea typeface="+mn-ea"/>
              <a:cs typeface="+mn-cs"/>
            </a:endParaRPr>
          </a:p>
          <a:p>
            <a:r>
              <a:rPr lang="en-US" sz="1000" kern="1200" spc="-10" dirty="0">
                <a:solidFill>
                  <a:schemeClr val="tx1"/>
                </a:solidFill>
                <a:effectLst/>
                <a:latin typeface="+mn-lt"/>
                <a:ea typeface="+mn-ea"/>
                <a:cs typeface="+mn-cs"/>
              </a:rPr>
              <a:t>Unfortunately, there are many compulsive overeaters who never find the support of this program. That is one of the reasons why Tradition Five is so important: “Each group has but one primary purpose—to carry its message to the compulsive overeater who still suffers.”</a:t>
            </a:r>
          </a:p>
          <a:p>
            <a:endParaRPr lang="en-US" sz="800" kern="1200" spc="-10" dirty="0">
              <a:solidFill>
                <a:schemeClr val="tx1"/>
              </a:solidFill>
              <a:effectLst/>
              <a:latin typeface="+mn-lt"/>
              <a:ea typeface="+mn-ea"/>
              <a:cs typeface="+mn-cs"/>
            </a:endParaRPr>
          </a:p>
          <a:p>
            <a:r>
              <a:rPr lang="en-US" sz="1000" kern="1200" spc="-10" dirty="0">
                <a:solidFill>
                  <a:schemeClr val="tx1"/>
                </a:solidFill>
                <a:effectLst/>
                <a:latin typeface="+mn-lt"/>
                <a:ea typeface="+mn-ea"/>
                <a:cs typeface="+mn-cs"/>
              </a:rPr>
              <a:t>A meeting can be registered as an OA group if it meets the following requirements. Usually in OA we have only suggestions, not requirements; but these five policy statements were passed as requirements by the group conscience of the World Service Business Conference. I’ll talk more about the World Service Business Conference later.</a:t>
            </a:r>
          </a:p>
          <a:p>
            <a:endParaRPr lang="en-US" sz="700" kern="1200" spc="-10" dirty="0">
              <a:solidFill>
                <a:schemeClr val="tx1"/>
              </a:solidFill>
              <a:effectLst/>
              <a:latin typeface="+mn-lt"/>
              <a:ea typeface="+mn-ea"/>
              <a:cs typeface="+mn-cs"/>
            </a:endParaRPr>
          </a:p>
          <a:p>
            <a:r>
              <a:rPr lang="en-US" sz="1000" kern="1200" spc="-10" dirty="0">
                <a:solidFill>
                  <a:schemeClr val="tx1"/>
                </a:solidFill>
                <a:effectLst/>
                <a:latin typeface="+mn-lt"/>
                <a:ea typeface="+mn-ea"/>
                <a:cs typeface="+mn-cs"/>
              </a:rPr>
              <a:t>A meeting must meet the following requirements, as stated in OA Bylaws, Subpart B, in order to be considered an OA group.</a:t>
            </a:r>
          </a:p>
          <a:p>
            <a:endParaRPr lang="en-US" sz="1000" kern="1200" spc="-10" dirty="0">
              <a:solidFill>
                <a:schemeClr val="tx1"/>
              </a:solidFill>
              <a:effectLst/>
              <a:latin typeface="+mn-lt"/>
              <a:ea typeface="+mn-ea"/>
              <a:cs typeface="+mn-cs"/>
            </a:endParaRPr>
          </a:p>
          <a:p>
            <a:pPr marL="228600" lvl="0" indent="-228600">
              <a:buFont typeface="+mj-lt"/>
              <a:buAutoNum type="arabicPeriod"/>
            </a:pPr>
            <a:r>
              <a:rPr lang="en-US" sz="1000" kern="1200" spc="-10" dirty="0">
                <a:solidFill>
                  <a:schemeClr val="tx1"/>
                </a:solidFill>
                <a:effectLst/>
                <a:latin typeface="+mn-lt"/>
                <a:ea typeface="+mn-ea"/>
                <a:cs typeface="+mn-cs"/>
              </a:rPr>
              <a:t>As a group, they meet to practice the Twelve Steps and Twelve Traditions of Overeaters Anonymous, guided by the Twelve Concepts of OA Service.</a:t>
            </a:r>
          </a:p>
          <a:p>
            <a:pPr marL="228600" lvl="0" indent="-228600">
              <a:buFont typeface="+mj-lt"/>
              <a:buAutoNum type="arabicPeriod"/>
            </a:pPr>
            <a:r>
              <a:rPr lang="en-US" sz="1000" kern="1200" spc="-10" dirty="0">
                <a:solidFill>
                  <a:schemeClr val="tx1"/>
                </a:solidFill>
                <a:effectLst/>
                <a:latin typeface="+mn-lt"/>
                <a:ea typeface="+mn-ea"/>
                <a:cs typeface="+mn-cs"/>
              </a:rPr>
              <a:t>All who have the desire to stop eating compulsively are welcome in the group.</a:t>
            </a:r>
          </a:p>
          <a:p>
            <a:pPr marL="228600" lvl="0" indent="-228600">
              <a:buFont typeface="+mj-lt"/>
              <a:buAutoNum type="arabicPeriod"/>
            </a:pPr>
            <a:r>
              <a:rPr lang="en-US" sz="1000" kern="1200" spc="-10" dirty="0">
                <a:solidFill>
                  <a:schemeClr val="tx1"/>
                </a:solidFill>
                <a:effectLst/>
                <a:latin typeface="+mn-lt"/>
                <a:ea typeface="+mn-ea"/>
                <a:cs typeface="+mn-cs"/>
              </a:rPr>
              <a:t>No member is required to practice any actions in order to remain a member or to have a voice (share at a meeting).</a:t>
            </a:r>
          </a:p>
          <a:p>
            <a:pPr marL="228600" lvl="0" indent="-228600">
              <a:buFont typeface="+mj-lt"/>
              <a:buAutoNum type="arabicPeriod"/>
            </a:pPr>
            <a:r>
              <a:rPr lang="en-US" sz="1000" kern="1200" spc="-10" dirty="0">
                <a:solidFill>
                  <a:schemeClr val="tx1"/>
                </a:solidFill>
                <a:effectLst/>
                <a:latin typeface="+mn-lt"/>
                <a:ea typeface="+mn-ea"/>
                <a:cs typeface="+mn-cs"/>
              </a:rPr>
              <a:t>As a group, they have no affiliation other than Overeaters Anonymous.</a:t>
            </a:r>
          </a:p>
          <a:p>
            <a:pPr marL="228600" lvl="0" indent="-228600">
              <a:buFont typeface="+mj-lt"/>
              <a:buAutoNum type="arabicPeriod"/>
            </a:pPr>
            <a:r>
              <a:rPr lang="en-US" sz="1000" kern="1200" spc="-10" dirty="0">
                <a:solidFill>
                  <a:schemeClr val="tx1"/>
                </a:solidFill>
                <a:effectLst/>
                <a:latin typeface="+mn-lt"/>
                <a:ea typeface="+mn-ea"/>
                <a:cs typeface="+mn-cs"/>
              </a:rPr>
              <a:t>It has affiliated as an OA group by registering with the World Service Office.</a:t>
            </a:r>
          </a:p>
          <a:p>
            <a:pPr lvl="0"/>
            <a:endParaRPr lang="en-US" sz="1000" kern="1200" spc="-10" dirty="0">
              <a:solidFill>
                <a:schemeClr val="tx1"/>
              </a:solidFill>
              <a:effectLst/>
              <a:latin typeface="+mn-lt"/>
              <a:ea typeface="+mn-ea"/>
              <a:cs typeface="+mn-cs"/>
            </a:endParaRPr>
          </a:p>
          <a:p>
            <a:r>
              <a:rPr lang="en-US" sz="1000" kern="1200" spc="-10" dirty="0">
                <a:solidFill>
                  <a:schemeClr val="tx1"/>
                </a:solidFill>
                <a:effectLst/>
                <a:latin typeface="+mn-lt"/>
                <a:ea typeface="+mn-ea"/>
                <a:cs typeface="+mn-cs"/>
              </a:rPr>
              <a:t>There are many ways that individuals can give service and many ways that a group can give service.</a:t>
            </a:r>
          </a:p>
          <a:p>
            <a:endParaRPr lang="en-US" sz="1000" kern="1200" spc="-10" dirty="0">
              <a:solidFill>
                <a:schemeClr val="tx1"/>
              </a:solidFill>
              <a:effectLst/>
              <a:latin typeface="+mn-lt"/>
              <a:ea typeface="+mn-ea"/>
              <a:cs typeface="+mn-cs"/>
            </a:endParaRPr>
          </a:p>
          <a:p>
            <a:r>
              <a:rPr lang="en-US" sz="1000" kern="1200" spc="-10" dirty="0">
                <a:solidFill>
                  <a:schemeClr val="tx1"/>
                </a:solidFill>
                <a:effectLst/>
                <a:latin typeface="+mn-lt"/>
                <a:ea typeface="+mn-ea"/>
                <a:cs typeface="+mn-cs"/>
              </a:rPr>
              <a:t>[</a:t>
            </a:r>
            <a:r>
              <a:rPr lang="en-US" sz="1000" i="1" kern="1200" spc="-10" dirty="0">
                <a:solidFill>
                  <a:schemeClr val="tx1"/>
                </a:solidFill>
                <a:effectLst/>
                <a:latin typeface="+mn-lt"/>
                <a:ea typeface="+mn-ea"/>
                <a:cs typeface="+mn-cs"/>
              </a:rPr>
              <a:t>Talk about individual service at the group level</a:t>
            </a:r>
            <a:r>
              <a:rPr lang="en-US" sz="1000" kern="1200" spc="-10" dirty="0">
                <a:solidFill>
                  <a:schemeClr val="tx1"/>
                </a:solidFill>
                <a:effectLst/>
                <a:latin typeface="+mn-lt"/>
                <a:ea typeface="+mn-ea"/>
                <a:cs typeface="+mn-cs"/>
              </a:rPr>
              <a:t> </a:t>
            </a:r>
            <a:r>
              <a:rPr lang="en-US" sz="1000" i="1" kern="1200" spc="-10" dirty="0">
                <a:solidFill>
                  <a:schemeClr val="tx1"/>
                </a:solidFill>
                <a:effectLst/>
                <a:latin typeface="+mn-lt"/>
                <a:ea typeface="+mn-ea"/>
                <a:cs typeface="+mn-cs"/>
              </a:rPr>
              <a:t>and ways a group can give service.</a:t>
            </a:r>
            <a:r>
              <a:rPr lang="en-US" sz="1000" kern="1200" spc="-1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6C03739B-2ABF-544F-A98A-8CBB72231858}" type="slidenum">
              <a:rPr lang="en-US" smtClean="0"/>
              <a:t>4</a:t>
            </a:fld>
            <a:endParaRPr lang="en-US"/>
          </a:p>
        </p:txBody>
      </p:sp>
    </p:spTree>
    <p:extLst>
      <p:ext uri="{BB962C8B-B14F-4D97-AF65-F5344CB8AC3E}">
        <p14:creationId xmlns:p14="http://schemas.microsoft.com/office/powerpoint/2010/main" val="39753074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119883" y="3230901"/>
            <a:ext cx="7304926" cy="2447818"/>
          </a:xfrm>
        </p:spPr>
        <p:txBody>
          <a:bodyPr numCol="2" spcCol="182880"/>
          <a:lstStyle/>
          <a:p>
            <a:r>
              <a:rPr lang="en-US" sz="1100" b="1" i="1" kern="1200" dirty="0">
                <a:solidFill>
                  <a:schemeClr val="tx1"/>
                </a:solidFill>
                <a:effectLst/>
                <a:latin typeface="+mn-lt"/>
                <a:ea typeface="+mn-ea"/>
                <a:cs typeface="+mn-cs"/>
              </a:rPr>
              <a:t>Spiritual Principle: Guidelines</a:t>
            </a:r>
          </a:p>
          <a:p>
            <a:r>
              <a:rPr lang="en-US" sz="1100" kern="1200" dirty="0">
                <a:solidFill>
                  <a:schemeClr val="tx1"/>
                </a:solidFill>
                <a:effectLst/>
                <a:latin typeface="+mn-lt"/>
                <a:ea typeface="+mn-ea"/>
                <a:cs typeface="+mn-cs"/>
              </a:rPr>
              <a:t> </a:t>
            </a:r>
          </a:p>
          <a:p>
            <a:r>
              <a:rPr lang="en-US" sz="1100" kern="1200" dirty="0">
                <a:solidFill>
                  <a:schemeClr val="tx1"/>
                </a:solidFill>
                <a:effectLst/>
                <a:latin typeface="+mn-lt"/>
                <a:ea typeface="+mn-ea"/>
                <a:cs typeface="+mn-cs"/>
              </a:rPr>
              <a:t>d) Spiritual Principle: Dialogue</a:t>
            </a:r>
          </a:p>
          <a:p>
            <a:pPr lvl="0"/>
            <a:r>
              <a:rPr lang="en-US" sz="1100" b="1" i="1" kern="1200" dirty="0">
                <a:solidFill>
                  <a:schemeClr val="tx1"/>
                </a:solidFill>
                <a:effectLst/>
                <a:latin typeface="+mn-lt"/>
                <a:ea typeface="+mn-ea"/>
                <a:cs typeface="+mn-cs"/>
              </a:rPr>
              <a:t>All important decisions shall be reached by discussion, vote and whenever possible, by substantial unanimity. </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Important decisions in Overeaters Anonymous are based on discussion and debate. OA groups are best served when they listen to the minority. We have found that decisions made by a close vote are often brought back for further discussion.</a:t>
            </a:r>
          </a:p>
          <a:p>
            <a:r>
              <a:rPr lang="en-US" sz="1100" kern="1200" dirty="0">
                <a:solidFill>
                  <a:schemeClr val="tx1"/>
                </a:solidFill>
                <a:effectLst/>
                <a:latin typeface="+mn-lt"/>
                <a:ea typeface="+mn-ea"/>
                <a:cs typeface="+mn-cs"/>
              </a:rPr>
              <a:t> </a:t>
            </a:r>
          </a:p>
          <a:p>
            <a:r>
              <a:rPr lang="en-US" sz="1100" kern="1200" dirty="0">
                <a:solidFill>
                  <a:schemeClr val="tx1"/>
                </a:solidFill>
                <a:effectLst/>
                <a:latin typeface="+mn-lt"/>
                <a:ea typeface="+mn-ea"/>
                <a:cs typeface="+mn-cs"/>
              </a:rPr>
              <a:t>e) Spiritual Principle: Compassion</a:t>
            </a:r>
          </a:p>
          <a:p>
            <a:pPr lvl="0"/>
            <a:r>
              <a:rPr lang="en-US" sz="1100" b="1" i="1" kern="1200" dirty="0">
                <a:solidFill>
                  <a:schemeClr val="tx1"/>
                </a:solidFill>
                <a:effectLst/>
                <a:latin typeface="+mn-lt"/>
                <a:ea typeface="+mn-ea"/>
                <a:cs typeface="+mn-cs"/>
              </a:rPr>
              <a:t>No service action shall ever by personally punitive or an incitement to public controversy. </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Sometimes a member may act inappropriately or be unable to fulfill the duties of an elected service position. As a Fellowship and individually, we make every attempt to act with compassion. We try always to think through the consequences of our actions and how they might affect OA as a whole.</a:t>
            </a:r>
          </a:p>
          <a:p>
            <a:r>
              <a:rPr lang="en-US" sz="1100" kern="1200" dirty="0">
                <a:solidFill>
                  <a:schemeClr val="tx1"/>
                </a:solidFill>
                <a:effectLst/>
                <a:latin typeface="+mn-lt"/>
                <a:ea typeface="+mn-ea"/>
                <a:cs typeface="+mn-cs"/>
              </a:rPr>
              <a:t> </a:t>
            </a:r>
          </a:p>
          <a:p>
            <a:r>
              <a:rPr lang="en-US" sz="1100" kern="1200" dirty="0">
                <a:solidFill>
                  <a:schemeClr val="tx1"/>
                </a:solidFill>
                <a:effectLst/>
                <a:latin typeface="+mn-lt"/>
                <a:ea typeface="+mn-ea"/>
                <a:cs typeface="+mn-cs"/>
              </a:rPr>
              <a:t>f) Spiritual Principle: Respect</a:t>
            </a:r>
          </a:p>
          <a:p>
            <a:pPr lvl="0"/>
            <a:r>
              <a:rPr lang="en-US" sz="1100" b="1" i="1" kern="1200" dirty="0">
                <a:solidFill>
                  <a:schemeClr val="tx1"/>
                </a:solidFill>
                <a:effectLst/>
                <a:latin typeface="+mn-lt"/>
                <a:ea typeface="+mn-ea"/>
                <a:cs typeface="+mn-cs"/>
              </a:rPr>
              <a:t>No OA service committee or service board shall ever perform any acts of government, and each shall always remain democratic in thought and action.  </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Service bodies are composed of representatives from participating OA groups. Decisions are made through discussion and vote.</a:t>
            </a:r>
          </a:p>
        </p:txBody>
      </p:sp>
      <p:sp>
        <p:nvSpPr>
          <p:cNvPr id="4" name="Slide Number Placeholder 3"/>
          <p:cNvSpPr>
            <a:spLocks noGrp="1"/>
          </p:cNvSpPr>
          <p:nvPr>
            <p:ph type="sldNum" sz="quarter" idx="5"/>
          </p:nvPr>
        </p:nvSpPr>
        <p:spPr/>
        <p:txBody>
          <a:bodyPr/>
          <a:lstStyle/>
          <a:p>
            <a:fld id="{6C03739B-2ABF-544F-A98A-8CBB72231858}" type="slidenum">
              <a:rPr lang="en-US" smtClean="0"/>
              <a:t>40</a:t>
            </a:fld>
            <a:endParaRPr lang="en-US"/>
          </a:p>
        </p:txBody>
      </p:sp>
    </p:spTree>
    <p:extLst>
      <p:ext uri="{BB962C8B-B14F-4D97-AF65-F5344CB8AC3E}">
        <p14:creationId xmlns:p14="http://schemas.microsoft.com/office/powerpoint/2010/main" val="13489394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475295" y="3500726"/>
            <a:ext cx="6193410" cy="2700338"/>
          </a:xfrm>
        </p:spPr>
        <p:txBody>
          <a:bodyPr/>
          <a:lstStyle/>
          <a:p>
            <a:r>
              <a:rPr lang="en-US" sz="1200" b="1" i="1" dirty="0"/>
              <a:t>OA Preamble</a:t>
            </a:r>
          </a:p>
          <a:p>
            <a:endParaRPr lang="en-US" sz="1200" dirty="0"/>
          </a:p>
          <a:p>
            <a:r>
              <a:rPr lang="en-US" sz="1200" dirty="0"/>
              <a:t>Overeaters Anonymous is a Fellowship of individuals who, through shared experience, strength, and hope, are recovering from compulsive overeating.</a:t>
            </a:r>
          </a:p>
          <a:p>
            <a:r>
              <a:rPr lang="en-US" sz="1200" dirty="0"/>
              <a:t> </a:t>
            </a:r>
          </a:p>
          <a:p>
            <a:r>
              <a:rPr lang="en-US" sz="1200" dirty="0"/>
              <a:t>We welcome everyone who wants to stop eating compulsively. There are no dues or fees for members; we are self-supporting through our own contributions, neither soliciting nor accepting outside donations. OA is not affiliated with any public or private organization, political movement, ideology, or religious doctrine; we take no position on outside issues.</a:t>
            </a:r>
          </a:p>
          <a:p>
            <a:r>
              <a:rPr lang="en-US" sz="1200" dirty="0"/>
              <a:t> </a:t>
            </a:r>
          </a:p>
          <a:p>
            <a:r>
              <a:rPr lang="en-US" sz="1200" dirty="0"/>
              <a:t>Our primary purpose is to abstain from compulsive eating and compulsive food behaviors and to carry the message of recovery through the Twelve Steps of OA to those who still suffer.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C03739B-2ABF-544F-A98A-8CBB72231858}" type="slidenum">
              <a:rPr lang="en-US" smtClean="0"/>
              <a:t>41</a:t>
            </a:fld>
            <a:endParaRPr lang="en-US"/>
          </a:p>
        </p:txBody>
      </p:sp>
    </p:spTree>
    <p:extLst>
      <p:ext uri="{BB962C8B-B14F-4D97-AF65-F5344CB8AC3E}">
        <p14:creationId xmlns:p14="http://schemas.microsoft.com/office/powerpoint/2010/main" val="15583569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C03739B-2ABF-544F-A98A-8CBB72231858}" type="slidenum">
              <a:rPr lang="en-US" smtClean="0"/>
              <a:t>42</a:t>
            </a:fld>
            <a:endParaRPr lang="en-US"/>
          </a:p>
        </p:txBody>
      </p:sp>
    </p:spTree>
    <p:extLst>
      <p:ext uri="{BB962C8B-B14F-4D97-AF65-F5344CB8AC3E}">
        <p14:creationId xmlns:p14="http://schemas.microsoft.com/office/powerpoint/2010/main" val="36344362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914399" y="3429000"/>
            <a:ext cx="7423355" cy="2571750"/>
          </a:xfrm>
        </p:spPr>
        <p:txBody>
          <a:bodyPr numCol="2" spcCol="182880"/>
          <a:lstStyle/>
          <a:p>
            <a:endParaRPr lang="en-US"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C03739B-2ABF-544F-A98A-8CBB72231858}" type="slidenum">
              <a:rPr lang="en-US" smtClean="0"/>
              <a:t>43</a:t>
            </a:fld>
            <a:endParaRPr lang="en-US"/>
          </a:p>
        </p:txBody>
      </p:sp>
    </p:spTree>
    <p:extLst>
      <p:ext uri="{BB962C8B-B14F-4D97-AF65-F5344CB8AC3E}">
        <p14:creationId xmlns:p14="http://schemas.microsoft.com/office/powerpoint/2010/main" val="3567576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44</a:t>
            </a:fld>
            <a:endParaRPr lang="en-US"/>
          </a:p>
        </p:txBody>
      </p:sp>
    </p:spTree>
    <p:extLst>
      <p:ext uri="{BB962C8B-B14F-4D97-AF65-F5344CB8AC3E}">
        <p14:creationId xmlns:p14="http://schemas.microsoft.com/office/powerpoint/2010/main" val="26868832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4" name="Slide Number Placeholder 3"/>
          <p:cNvSpPr>
            <a:spLocks noGrp="1"/>
          </p:cNvSpPr>
          <p:nvPr>
            <p:ph type="sldNum" sz="quarter" idx="5"/>
          </p:nvPr>
        </p:nvSpPr>
        <p:spPr/>
        <p:txBody>
          <a:bodyPr/>
          <a:lstStyle/>
          <a:p>
            <a:fld id="{6C03739B-2ABF-544F-A98A-8CBB72231858}" type="slidenum">
              <a:rPr lang="en-US" smtClean="0"/>
              <a:t>45</a:t>
            </a:fld>
            <a:endParaRPr lang="en-US"/>
          </a:p>
        </p:txBody>
      </p:sp>
      <p:sp>
        <p:nvSpPr>
          <p:cNvPr id="6" name="Notes Placeholder 5">
            <a:extLst>
              <a:ext uri="{FF2B5EF4-FFF2-40B4-BE49-F238E27FC236}">
                <a16:creationId xmlns:a16="http://schemas.microsoft.com/office/drawing/2014/main" id="{211E9820-4FB1-BB48-BB58-C293F06786DB}"/>
              </a:ext>
            </a:extLst>
          </p:cNvPr>
          <p:cNvSpPr>
            <a:spLocks noGrp="1"/>
          </p:cNvSpPr>
          <p:nvPr>
            <p:ph type="body" sz="quarter" idx="3"/>
          </p:nvPr>
        </p:nvSpPr>
        <p:spPr/>
        <p:txBody>
          <a:bodyPr/>
          <a:lstStyle/>
          <a:p>
            <a:endParaRPr lang="en-US" dirty="0"/>
          </a:p>
        </p:txBody>
      </p:sp>
    </p:spTree>
    <p:extLst>
      <p:ext uri="{BB962C8B-B14F-4D97-AF65-F5344CB8AC3E}">
        <p14:creationId xmlns:p14="http://schemas.microsoft.com/office/powerpoint/2010/main" val="975676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436563"/>
            <a:ext cx="4114800" cy="2314575"/>
          </a:xfrm>
        </p:spPr>
      </p:sp>
      <p:sp>
        <p:nvSpPr>
          <p:cNvPr id="3" name="Notes Placeholder 2"/>
          <p:cNvSpPr>
            <a:spLocks noGrp="1"/>
          </p:cNvSpPr>
          <p:nvPr>
            <p:ph type="body" idx="1"/>
          </p:nvPr>
        </p:nvSpPr>
        <p:spPr>
          <a:xfrm>
            <a:off x="251209" y="2974312"/>
            <a:ext cx="8661679" cy="3778180"/>
          </a:xfrm>
        </p:spPr>
        <p:txBody>
          <a:bodyPr numCol="2" spcCol="365760"/>
          <a:lstStyle/>
          <a:p>
            <a:r>
              <a:rPr lang="en-US" sz="1000" b="1" i="1" kern="1200" dirty="0">
                <a:solidFill>
                  <a:schemeClr val="tx1"/>
                </a:solidFill>
                <a:effectLst/>
                <a:latin typeface="+mn-lt"/>
                <a:ea typeface="+mn-ea"/>
                <a:cs typeface="+mn-cs"/>
              </a:rPr>
              <a:t>Intergroups (IGs) and Service Boards (SBs)</a:t>
            </a:r>
          </a:p>
          <a:p>
            <a:endParaRPr lang="en-US" sz="1000" kern="1200" dirty="0">
              <a:solidFill>
                <a:schemeClr val="tx1"/>
              </a:solidFill>
              <a:effectLst/>
              <a:latin typeface="+mn-lt"/>
              <a:ea typeface="+mn-ea"/>
              <a:cs typeface="+mn-cs"/>
            </a:endParaRPr>
          </a:p>
          <a:p>
            <a:r>
              <a:rPr lang="en-US" sz="1000" dirty="0">
                <a:solidFill>
                  <a:srgbClr val="000000"/>
                </a:solidFill>
                <a:effectLst/>
                <a:latin typeface="Calibri" panose="020F0502020204030204" pitchFamily="34" charset="0"/>
                <a:cs typeface="Calibri" panose="020F0502020204030204" pitchFamily="34" charset="0"/>
              </a:rPr>
              <a:t>Intergroups and service boards consist of two or more groups. Intergroups are usually formed of meetings with a common bond, either geographic or virtual. Service boards are service bodies that provide support for groups and/or intergroups that are not otherwise served within the existing service structure. This includes national service boards (NSBs), language service boards (LSBs), and specific-focus service boards (SFSBs). NSBs provide services to groups and/or intergroups within a country. In some cases, an NSB may serve more than one country. The NSB is affiliated with the region where their nation exists and may participate in one or more LSBs. LSBs </a:t>
            </a:r>
            <a:r>
              <a:rPr lang="en-US" sz="1000" dirty="0">
                <a:solidFill>
                  <a:srgbClr val="151113"/>
                </a:solidFill>
                <a:effectLst/>
                <a:latin typeface="Calibri" panose="020F0502020204030204" pitchFamily="34" charset="0"/>
                <a:cs typeface="Calibri" panose="020F0502020204030204" pitchFamily="34" charset="0"/>
              </a:rPr>
              <a:t>provide services to groups and/or intergroups that share a specific language regardless of geographic proximity. An LSB may choose to affiliate or not affiliate with a region. Groups, intergroups, and national service boards may participate with an LSB. </a:t>
            </a:r>
            <a:r>
              <a:rPr lang="en-US" sz="1000" dirty="0">
                <a:solidFill>
                  <a:srgbClr val="000000"/>
                </a:solidFill>
                <a:effectLst/>
                <a:latin typeface="Calibri" panose="020F0502020204030204" pitchFamily="34" charset="0"/>
                <a:cs typeface="Calibri" panose="020F0502020204030204" pitchFamily="34" charset="0"/>
              </a:rPr>
              <a:t>SFSBs provide services to two or more groups and intergroups to serve the common needs of groups/intergroups with the same specific focus, regardless of geographic proximity. An SFSB may choose to affiliate or not affiliate with a region. The groups that participate in an SFSB retain their original affiliation.</a:t>
            </a:r>
          </a:p>
          <a:p>
            <a:endParaRPr lang="en-US" sz="1000" kern="1200" dirty="0">
              <a:solidFill>
                <a:schemeClr val="tx1"/>
              </a:solidFill>
              <a:effectLst/>
              <a:latin typeface="Calibri" panose="020F0502020204030204" pitchFamily="34" charset="0"/>
              <a:cs typeface="Calibri" panose="020F0502020204030204" pitchFamily="34" charset="0"/>
            </a:endParaRPr>
          </a:p>
          <a:p>
            <a:r>
              <a:rPr lang="en-US" sz="1000" kern="1200" dirty="0">
                <a:solidFill>
                  <a:schemeClr val="tx1"/>
                </a:solidFill>
                <a:effectLst/>
                <a:latin typeface="+mn-lt"/>
                <a:ea typeface="+mn-ea"/>
                <a:cs typeface="+mn-cs"/>
              </a:rPr>
              <a:t>The size of intergroups and service boards vary. For example, in our region, _________ Intergroup is one of the larger intergroups with _________ registered meetings, while _________ Intergroup has only _________ registered meetings.</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The Twelve Steps and Traditions of OA are an integral part of how a service body functions. The primary purpose of this service body is the same as any other OA group.</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Tradition Five: “Each group has but one primary purpose—to carry its message to the compulsive overeater who still suffers.”</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This work can only be done with the input of people. A service body is made up of representatives sent from each of its affiliated or participating member groups. A service body can only function and give service back to its members if people are willing to give service.</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Tradition One: “Our common welfare should come first; personal recovery depends upon OA unity.”</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Without people offering service, OA would not exist.</a:t>
            </a:r>
          </a:p>
        </p:txBody>
      </p:sp>
      <p:sp>
        <p:nvSpPr>
          <p:cNvPr id="4" name="Slide Number Placeholder 3"/>
          <p:cNvSpPr>
            <a:spLocks noGrp="1"/>
          </p:cNvSpPr>
          <p:nvPr>
            <p:ph type="sldNum" sz="quarter" idx="5"/>
          </p:nvPr>
        </p:nvSpPr>
        <p:spPr/>
        <p:txBody>
          <a:bodyPr/>
          <a:lstStyle/>
          <a:p>
            <a:fld id="{6C03739B-2ABF-544F-A98A-8CBB72231858}" type="slidenum">
              <a:rPr lang="en-US" smtClean="0"/>
              <a:t>5</a:t>
            </a:fld>
            <a:endParaRPr lang="en-US"/>
          </a:p>
        </p:txBody>
      </p:sp>
    </p:spTree>
    <p:extLst>
      <p:ext uri="{BB962C8B-B14F-4D97-AF65-F5344CB8AC3E}">
        <p14:creationId xmlns:p14="http://schemas.microsoft.com/office/powerpoint/2010/main" val="3544440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914400" y="3611497"/>
            <a:ext cx="7315200" cy="2471669"/>
          </a:xfrm>
        </p:spPr>
        <p:txBody>
          <a:bodyPr numCol="2" spcCol="182880"/>
          <a:lstStyle/>
          <a:p>
            <a:r>
              <a:rPr lang="en-US" b="1" i="1" kern="1200" dirty="0">
                <a:solidFill>
                  <a:schemeClr val="tx1"/>
                </a:solidFill>
                <a:effectLst/>
                <a:latin typeface="+mn-lt"/>
                <a:ea typeface="+mn-ea"/>
                <a:cs typeface="+mn-cs"/>
              </a:rPr>
              <a:t>Region Distribution</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I want to spend just a minute or two on this chart to show you the worldwide distribution of OA regions.</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Again, your intergroup is part of Region __________, which consists of __________. At the region level, the purpose is still to help the compulsive overeater who continues to suffer, but the perspective is different. For example, professional community committees plan exhibits for national conferences, but not necessarily for local health fairs.</a:t>
            </a:r>
          </a:p>
          <a:p>
            <a:endParaRPr lang="en-US" kern="1200" dirty="0">
              <a:solidFill>
                <a:schemeClr val="tx1"/>
              </a:solidFill>
              <a:effectLst/>
              <a:latin typeface="+mn-lt"/>
              <a:ea typeface="+mn-ea"/>
              <a:cs typeface="+mn-cs"/>
            </a:endParaRPr>
          </a:p>
          <a:p>
            <a:r>
              <a:rPr lang="en-US" kern="1200" dirty="0">
                <a:solidFill>
                  <a:schemeClr val="tx1"/>
                </a:solidFill>
                <a:effectLst/>
                <a:latin typeface="+mn-lt"/>
                <a:ea typeface="+mn-ea"/>
                <a:cs typeface="+mn-cs"/>
              </a:rPr>
              <a:t>The next question is, how do the individuals from all these different areas work together to form OA policy—how is information shared and how are policies developed?</a:t>
            </a:r>
          </a:p>
        </p:txBody>
      </p:sp>
      <p:sp>
        <p:nvSpPr>
          <p:cNvPr id="4" name="Slide Number Placeholder 3"/>
          <p:cNvSpPr>
            <a:spLocks noGrp="1"/>
          </p:cNvSpPr>
          <p:nvPr>
            <p:ph type="sldNum" sz="quarter" idx="5"/>
          </p:nvPr>
        </p:nvSpPr>
        <p:spPr/>
        <p:txBody>
          <a:bodyPr/>
          <a:lstStyle/>
          <a:p>
            <a:fld id="{6C03739B-2ABF-544F-A98A-8CBB72231858}" type="slidenum">
              <a:rPr lang="en-US" smtClean="0"/>
              <a:t>6</a:t>
            </a:fld>
            <a:endParaRPr lang="en-US"/>
          </a:p>
        </p:txBody>
      </p:sp>
    </p:spTree>
    <p:extLst>
      <p:ext uri="{BB962C8B-B14F-4D97-AF65-F5344CB8AC3E}">
        <p14:creationId xmlns:p14="http://schemas.microsoft.com/office/powerpoint/2010/main" val="160784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813062" y="3551548"/>
            <a:ext cx="7517876" cy="2868105"/>
          </a:xfrm>
        </p:spPr>
        <p:txBody>
          <a:bodyPr numCol="2" spcCol="365760"/>
          <a:lstStyle/>
          <a:p>
            <a:r>
              <a:rPr lang="en-US" b="1" i="1" kern="1200" dirty="0">
                <a:solidFill>
                  <a:schemeClr val="tx1"/>
                </a:solidFill>
                <a:effectLst/>
                <a:latin typeface="+mn-lt"/>
                <a:ea typeface="+mn-ea"/>
                <a:cs typeface="+mn-cs"/>
              </a:rPr>
              <a:t>Regions</a:t>
            </a:r>
          </a:p>
          <a:p>
            <a:endParaRPr lang="en-US" kern="1200" dirty="0">
              <a:solidFill>
                <a:schemeClr val="tx1"/>
              </a:solidFill>
              <a:effectLst/>
              <a:latin typeface="+mn-lt"/>
              <a:ea typeface="+mn-ea"/>
              <a:cs typeface="+mn-cs"/>
            </a:endParaRPr>
          </a:p>
          <a:p>
            <a:r>
              <a:rPr lang="en-US" b="0" i="0" kern="1200" dirty="0">
                <a:solidFill>
                  <a:schemeClr val="tx1"/>
                </a:solidFill>
                <a:effectLst/>
                <a:latin typeface="Calibri" panose="020F0502020204030204" pitchFamily="34" charset="0"/>
                <a:ea typeface="+mn-ea"/>
                <a:cs typeface="Calibri" panose="020F0502020204030204" pitchFamily="34" charset="0"/>
              </a:rPr>
              <a:t>The next level of service is at the region level. The world is divided into ten regions; here in</a:t>
            </a:r>
            <a:r>
              <a:rPr lang="en-US" b="0" i="0" u="sng" kern="1200" dirty="0">
                <a:solidFill>
                  <a:schemeClr val="tx1"/>
                </a:solidFill>
                <a:effectLst/>
                <a:latin typeface="Calibri" panose="020F0502020204030204" pitchFamily="34" charset="0"/>
                <a:ea typeface="+mn-ea"/>
                <a:cs typeface="Calibri" panose="020F0502020204030204" pitchFamily="34" charset="0"/>
              </a:rPr>
              <a:t> </a:t>
            </a:r>
            <a:r>
              <a:rPr lang="en-US" b="0" i="0" kern="1200" dirty="0">
                <a:solidFill>
                  <a:schemeClr val="tx1"/>
                </a:solidFill>
                <a:effectLst/>
                <a:latin typeface="Calibri" panose="020F0502020204030204" pitchFamily="34" charset="0"/>
                <a:ea typeface="+mn-ea"/>
                <a:cs typeface="Calibri" panose="020F0502020204030204" pitchFamily="34" charset="0"/>
              </a:rPr>
              <a:t>_________, you’re part of Region ________.</a:t>
            </a:r>
          </a:p>
          <a:p>
            <a:endParaRPr lang="en-US" b="0" i="0"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Calibri" panose="020F0502020204030204" pitchFamily="34" charset="0"/>
                <a:cs typeface="Calibri" panose="020F0502020204030204" pitchFamily="34" charset="0"/>
              </a:rPr>
              <a:t>At the region level, representatives are sent from each of its member intergroups/national service boards; in this region, each intergroup/national service board gets one representative for each </a:t>
            </a:r>
            <a:r>
              <a:rPr lang="en-US" b="0" i="0" kern="1200" dirty="0">
                <a:solidFill>
                  <a:schemeClr val="tx1"/>
                </a:solidFill>
                <a:effectLst/>
                <a:latin typeface="Calibri" panose="020F0502020204030204" pitchFamily="34" charset="0"/>
                <a:ea typeface="+mn-ea"/>
                <a:cs typeface="Calibri" panose="020F0502020204030204" pitchFamily="34" charset="0"/>
              </a:rPr>
              <a:t>_________ groups (or portion thereof), so </a:t>
            </a:r>
            <a:r>
              <a:rPr lang="en-US" b="0" i="0" u="sng" kern="1200" dirty="0">
                <a:solidFill>
                  <a:schemeClr val="tx1"/>
                </a:solidFill>
                <a:effectLst/>
                <a:latin typeface="Calibri" panose="020F0502020204030204" pitchFamily="34" charset="0"/>
                <a:ea typeface="+mn-ea"/>
                <a:cs typeface="Calibri" panose="020F0502020204030204" pitchFamily="34" charset="0"/>
              </a:rPr>
              <a:t> </a:t>
            </a:r>
            <a:r>
              <a:rPr lang="en-US" b="0" i="0" kern="1200" dirty="0">
                <a:solidFill>
                  <a:schemeClr val="tx1"/>
                </a:solidFill>
                <a:effectLst/>
                <a:latin typeface="Calibri" panose="020F0502020204030204" pitchFamily="34" charset="0"/>
                <a:ea typeface="+mn-ea"/>
                <a:cs typeface="Calibri" panose="020F0502020204030204" pitchFamily="34" charset="0"/>
              </a:rPr>
              <a:t>_________ Intergroup/service board can send </a:t>
            </a:r>
            <a:r>
              <a:rPr lang="en-US" b="0" i="0" u="sng" kern="1200" dirty="0">
                <a:solidFill>
                  <a:schemeClr val="tx1"/>
                </a:solidFill>
                <a:effectLst/>
                <a:latin typeface="Calibri" panose="020F0502020204030204" pitchFamily="34" charset="0"/>
                <a:ea typeface="+mn-ea"/>
                <a:cs typeface="Calibri" panose="020F0502020204030204" pitchFamily="34" charset="0"/>
              </a:rPr>
              <a:t> </a:t>
            </a:r>
            <a:r>
              <a:rPr lang="en-US" b="0" i="0" kern="1200" dirty="0">
                <a:solidFill>
                  <a:schemeClr val="tx1"/>
                </a:solidFill>
                <a:effectLst/>
                <a:latin typeface="Calibri" panose="020F0502020204030204" pitchFamily="34" charset="0"/>
                <a:ea typeface="+mn-ea"/>
                <a:cs typeface="Calibri" panose="020F0502020204030204" pitchFamily="34" charset="0"/>
              </a:rPr>
              <a:t>_________ representatives (for groups, while </a:t>
            </a:r>
            <a:r>
              <a:rPr lang="en-US" b="0" i="0" u="sng" kern="1200" dirty="0">
                <a:solidFill>
                  <a:schemeClr val="tx1"/>
                </a:solidFill>
                <a:effectLst/>
                <a:latin typeface="Calibri" panose="020F0502020204030204" pitchFamily="34" charset="0"/>
                <a:ea typeface="+mn-ea"/>
                <a:cs typeface="Calibri" panose="020F0502020204030204" pitchFamily="34" charset="0"/>
              </a:rPr>
              <a:t> </a:t>
            </a:r>
            <a:r>
              <a:rPr lang="en-US" b="0" i="0" kern="1200" dirty="0">
                <a:solidFill>
                  <a:schemeClr val="tx1"/>
                </a:solidFill>
                <a:effectLst/>
                <a:latin typeface="Calibri" panose="020F0502020204030204" pitchFamily="34" charset="0"/>
                <a:ea typeface="+mn-ea"/>
                <a:cs typeface="Calibri" panose="020F0502020204030204" pitchFamily="34" charset="0"/>
              </a:rPr>
              <a:t>_________ [my home intergroup] would get </a:t>
            </a:r>
            <a:r>
              <a:rPr lang="en-US" b="0" i="0" u="sng" kern="1200" dirty="0">
                <a:solidFill>
                  <a:schemeClr val="tx1"/>
                </a:solidFill>
                <a:effectLst/>
                <a:latin typeface="Calibri" panose="020F0502020204030204" pitchFamily="34" charset="0"/>
                <a:ea typeface="+mn-ea"/>
                <a:cs typeface="Calibri" panose="020F0502020204030204" pitchFamily="34" charset="0"/>
              </a:rPr>
              <a:t> </a:t>
            </a:r>
            <a:r>
              <a:rPr lang="en-US" b="0" i="0" kern="1200" dirty="0">
                <a:solidFill>
                  <a:schemeClr val="tx1"/>
                </a:solidFill>
                <a:effectLst/>
                <a:latin typeface="Calibri" panose="020F0502020204030204" pitchFamily="34" charset="0"/>
                <a:ea typeface="+mn-ea"/>
                <a:cs typeface="Calibri" panose="020F0502020204030204" pitchFamily="34" charset="0"/>
              </a:rPr>
              <a:t>_________ representatives for its </a:t>
            </a:r>
            <a:r>
              <a:rPr lang="en-US" b="0" i="0" u="sng" kern="1200" dirty="0">
                <a:solidFill>
                  <a:schemeClr val="tx1"/>
                </a:solidFill>
                <a:effectLst/>
                <a:latin typeface="Calibri" panose="020F0502020204030204" pitchFamily="34" charset="0"/>
                <a:ea typeface="+mn-ea"/>
                <a:cs typeface="Calibri" panose="020F0502020204030204" pitchFamily="34" charset="0"/>
              </a:rPr>
              <a:t> </a:t>
            </a:r>
            <a:r>
              <a:rPr lang="en-US" b="0" i="0" kern="1200" dirty="0">
                <a:solidFill>
                  <a:schemeClr val="tx1"/>
                </a:solidFill>
                <a:effectLst/>
                <a:latin typeface="Calibri" panose="020F0502020204030204" pitchFamily="34" charset="0"/>
                <a:ea typeface="+mn-ea"/>
                <a:cs typeface="Calibri" panose="020F0502020204030204" pitchFamily="34" charset="0"/>
              </a:rPr>
              <a:t>_________ meetings).</a:t>
            </a:r>
          </a:p>
          <a:p>
            <a:endParaRPr lang="en-US" b="0" i="0" kern="1200" dirty="0">
              <a:solidFill>
                <a:schemeClr val="tx1"/>
              </a:solidFill>
              <a:effectLst/>
              <a:latin typeface="Calibri" panose="020F0502020204030204" pitchFamily="34" charset="0"/>
              <a:ea typeface="+mn-ea"/>
              <a:cs typeface="Calibri" panose="020F0502020204030204" pitchFamily="34" charset="0"/>
            </a:endParaRPr>
          </a:p>
          <a:p>
            <a:r>
              <a:rPr lang="en-US" b="0" i="0" kern="1200" dirty="0">
                <a:solidFill>
                  <a:schemeClr val="tx1"/>
                </a:solidFill>
                <a:effectLst/>
                <a:latin typeface="Calibri" panose="020F0502020204030204" pitchFamily="34" charset="0"/>
                <a:ea typeface="+mn-ea"/>
                <a:cs typeface="Calibri" panose="020F0502020204030204" pitchFamily="34" charset="0"/>
              </a:rPr>
              <a:t>A region is much like an intergroup/service board, but on a larger scale. This region currently has ___ active committees. In addition to the ones that I discussed on the intergroup level, regions can also have:</a:t>
            </a:r>
          </a:p>
          <a:p>
            <a:endParaRPr lang="en-US" b="0" i="0" kern="1200" dirty="0">
              <a:solidFill>
                <a:schemeClr val="tx1"/>
              </a:solidFill>
              <a:effectLst/>
              <a:latin typeface="Calibri" panose="020F0502020204030204" pitchFamily="34" charset="0"/>
              <a:ea typeface="+mn-ea"/>
              <a:cs typeface="Calibri" panose="020F0502020204030204" pitchFamily="34" charset="0"/>
            </a:endParaRPr>
          </a:p>
          <a:p>
            <a:pPr marL="171450" lvl="0" indent="-171450">
              <a:buFont typeface="Arial" panose="020B0604020202020204" pitchFamily="34" charset="0"/>
              <a:buChar char="•"/>
            </a:pPr>
            <a:r>
              <a:rPr lang="en-US" b="0" i="0" kern="1200" dirty="0">
                <a:solidFill>
                  <a:schemeClr val="tx1"/>
                </a:solidFill>
                <a:effectLst/>
                <a:latin typeface="Calibri" panose="020F0502020204030204" pitchFamily="34" charset="0"/>
                <a:ea typeface="+mn-ea"/>
                <a:cs typeface="Calibri" panose="020F0502020204030204" pitchFamily="34" charset="0"/>
              </a:rPr>
              <a:t>An outreach committee—reaches out to isolated members and groups.</a:t>
            </a:r>
          </a:p>
          <a:p>
            <a:pPr marL="171450" lvl="0" indent="-171450">
              <a:buFont typeface="Arial" panose="020B0604020202020204" pitchFamily="34" charset="0"/>
              <a:buChar char="•"/>
            </a:pPr>
            <a:r>
              <a:rPr lang="en-US" b="0" i="0" kern="1200" dirty="0">
                <a:solidFill>
                  <a:schemeClr val="tx1"/>
                </a:solidFill>
                <a:effectLst/>
                <a:latin typeface="Calibri" panose="020F0502020204030204" pitchFamily="34" charset="0"/>
                <a:ea typeface="+mn-ea"/>
                <a:cs typeface="Calibri" panose="020F0502020204030204" pitchFamily="34" charset="0"/>
              </a:rPr>
              <a:t>A finance/ways and means committee—decides how region funds can best be used to reach out to the still-suffering compulsive overeater.</a:t>
            </a:r>
          </a:p>
          <a:p>
            <a:pPr marL="171450" lvl="0" indent="-171450">
              <a:buFont typeface="Arial" panose="020B0604020202020204" pitchFamily="34" charset="0"/>
              <a:buChar char="•"/>
            </a:pPr>
            <a:r>
              <a:rPr lang="en-US" b="0" i="0" kern="1200" dirty="0">
                <a:solidFill>
                  <a:schemeClr val="tx1"/>
                </a:solidFill>
                <a:effectLst/>
                <a:latin typeface="Calibri" panose="020F0502020204030204" pitchFamily="34" charset="0"/>
                <a:ea typeface="+mn-ea"/>
                <a:cs typeface="Calibri" panose="020F0502020204030204" pitchFamily="34" charset="0"/>
              </a:rPr>
              <a:t>A web/tech committee—maintains the website.</a:t>
            </a:r>
          </a:p>
          <a:p>
            <a:pPr marL="171450" indent="-171450">
              <a:buFont typeface="Arial" panose="020B0604020202020204" pitchFamily="34" charset="0"/>
              <a:buChar char="•"/>
            </a:pPr>
            <a:r>
              <a:rPr lang="en-US" b="0" i="0" kern="1200" dirty="0">
                <a:solidFill>
                  <a:schemeClr val="tx1"/>
                </a:solidFill>
                <a:effectLst/>
                <a:latin typeface="Calibri" panose="020F0502020204030204" pitchFamily="34" charset="0"/>
                <a:ea typeface="+mn-ea"/>
                <a:cs typeface="Calibri" panose="020F0502020204030204" pitchFamily="34" charset="0"/>
              </a:rPr>
              <a:t>A bylaws committee—reviews and updates region bylaws and policies.</a:t>
            </a:r>
            <a:r>
              <a:rPr lang="en-US" b="0" i="0" dirty="0">
                <a:effectLst/>
                <a:latin typeface="Calibri" panose="020F0502020204030204" pitchFamily="34" charset="0"/>
                <a:cs typeface="Calibri" panose="020F0502020204030204" pitchFamily="34" charset="0"/>
              </a:rPr>
              <a:t> </a:t>
            </a:r>
            <a:endParaRPr lang="en-US" b="0" i="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6C03739B-2ABF-544F-A98A-8CBB72231858}" type="slidenum">
              <a:rPr lang="en-US" smtClean="0"/>
              <a:t>7</a:t>
            </a:fld>
            <a:endParaRPr lang="en-US"/>
          </a:p>
        </p:txBody>
      </p:sp>
    </p:spTree>
    <p:extLst>
      <p:ext uri="{BB962C8B-B14F-4D97-AF65-F5344CB8AC3E}">
        <p14:creationId xmlns:p14="http://schemas.microsoft.com/office/powerpoint/2010/main" val="1882854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471340" y="3412065"/>
            <a:ext cx="8201320" cy="2810933"/>
          </a:xfrm>
        </p:spPr>
        <p:txBody>
          <a:bodyPr numCol="2" spcCol="365760"/>
          <a:lstStyle/>
          <a:p>
            <a:r>
              <a:rPr lang="en-US" sz="1100" b="1" i="1" kern="1200" dirty="0">
                <a:solidFill>
                  <a:schemeClr val="tx1"/>
                </a:solidFill>
                <a:effectLst/>
                <a:latin typeface="+mn-lt"/>
                <a:ea typeface="+mn-ea"/>
                <a:cs typeface="+mn-cs"/>
              </a:rPr>
              <a:t>World Service Business Conference</a:t>
            </a:r>
          </a:p>
          <a:p>
            <a:endParaRPr lang="en-US" sz="11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The WSBC is the next level of service in the service structure. This is where policies for OA as a whole are developed and approved.</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Once a year, usually in May, intergroups and service boards from around the world send delegates to participate in this multi-day business Conference. </a:t>
            </a:r>
          </a:p>
          <a:p>
            <a:endParaRPr lang="en-US" sz="1000" kern="1200" dirty="0">
              <a:solidFill>
                <a:schemeClr val="tx1"/>
              </a:solidFill>
              <a:effectLst/>
              <a:latin typeface="+mn-lt"/>
              <a:ea typeface="+mn-ea"/>
              <a:cs typeface="+mn-cs"/>
            </a:endParaRPr>
          </a:p>
          <a:p>
            <a:r>
              <a:rPr lang="en-US" sz="1000" dirty="0">
                <a:solidFill>
                  <a:srgbClr val="000000"/>
                </a:solidFill>
                <a:effectLst/>
                <a:latin typeface="+mn-lt"/>
                <a:cs typeface="Calibri" panose="020F0502020204030204" pitchFamily="34" charset="0"/>
              </a:rPr>
              <a:t>Most representatives already have experience at the region level, but some intergroups and service boards choose to send representatives other than their region representatives. An intergroup and a national service board may send one delegate for every fifteen meetings or fraction thereof. Language and specific-focus service boards are allowed one delegate per service board. All are encouraged to send a representative who will keep Tradition Four in mind as they view each decision.</a:t>
            </a:r>
          </a:p>
          <a:p>
            <a:endParaRPr lang="en-US" sz="1000" kern="1200" dirty="0">
              <a:solidFill>
                <a:schemeClr val="tx1"/>
              </a:solidFill>
              <a:effectLst/>
              <a:latin typeface="+mn-lt"/>
              <a:cs typeface="Calibri" panose="020F0502020204030204" pitchFamily="34" charset="0"/>
            </a:endParaRPr>
          </a:p>
          <a:p>
            <a:r>
              <a:rPr lang="en-US" sz="1000" kern="1200" dirty="0">
                <a:solidFill>
                  <a:schemeClr val="tx1"/>
                </a:solidFill>
                <a:effectLst/>
                <a:latin typeface="+mn-lt"/>
                <a:ea typeface="+mn-ea"/>
                <a:cs typeface="+mn-cs"/>
              </a:rPr>
              <a:t>Tradition Four: “Each group should be autonomous except in matters affecting other groups or OA as a whole.”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Decisions at the level of the World Service Business Conference may affect the membership as a whole. All major policies, including publishing books, statements on food plans, and the definition of abstinence, are voted on and decided by the group conscience of the body.</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Along with sessions that include all delegates, the Conference hosts committees that also meet at the world service level. Although these members only meet face-to-face once a year, they correspond and work on projects throughout the year.</a:t>
            </a:r>
          </a:p>
        </p:txBody>
      </p:sp>
      <p:sp>
        <p:nvSpPr>
          <p:cNvPr id="4" name="Slide Number Placeholder 3"/>
          <p:cNvSpPr>
            <a:spLocks noGrp="1"/>
          </p:cNvSpPr>
          <p:nvPr>
            <p:ph type="sldNum" sz="quarter" idx="5"/>
          </p:nvPr>
        </p:nvSpPr>
        <p:spPr/>
        <p:txBody>
          <a:bodyPr/>
          <a:lstStyle/>
          <a:p>
            <a:fld id="{6C03739B-2ABF-544F-A98A-8CBB72231858}" type="slidenum">
              <a:rPr lang="en-US" smtClean="0"/>
              <a:t>8</a:t>
            </a:fld>
            <a:endParaRPr lang="en-US"/>
          </a:p>
        </p:txBody>
      </p:sp>
    </p:spTree>
    <p:extLst>
      <p:ext uri="{BB962C8B-B14F-4D97-AF65-F5344CB8AC3E}">
        <p14:creationId xmlns:p14="http://schemas.microsoft.com/office/powerpoint/2010/main" val="1195622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a:xfrm>
            <a:off x="1277332" y="3674392"/>
            <a:ext cx="6589336" cy="2571750"/>
          </a:xfrm>
        </p:spPr>
        <p:txBody>
          <a:bodyPr/>
          <a:lstStyle/>
          <a:p>
            <a:r>
              <a:rPr lang="en-US" sz="1200" b="1" i="1" kern="1200" dirty="0">
                <a:solidFill>
                  <a:schemeClr val="tx1"/>
                </a:solidFill>
                <a:effectLst/>
                <a:latin typeface="+mn-lt"/>
                <a:ea typeface="+mn-ea"/>
                <a:cs typeface="+mn-cs"/>
              </a:rPr>
              <a:t>OA Policies</a:t>
            </a:r>
          </a:p>
          <a:p>
            <a:endParaRPr lang="en-US" sz="1200" b="0" i="0"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Calibri" panose="020F0502020204030204" pitchFamily="34" charset="0"/>
                <a:ea typeface="+mn-ea"/>
                <a:cs typeface="Calibri" panose="020F0502020204030204" pitchFamily="34" charset="0"/>
              </a:rPr>
              <a:t>As you recall, in OA, individuals determine policy through </a:t>
            </a:r>
            <a:r>
              <a:rPr lang="en-US" b="0" i="0" dirty="0">
                <a:solidFill>
                  <a:srgbClr val="000000"/>
                </a:solidFill>
                <a:effectLst/>
                <a:latin typeface="Calibri" panose="020F0502020204030204" pitchFamily="34" charset="0"/>
                <a:cs typeface="Calibri" panose="020F0502020204030204" pitchFamily="34" charset="0"/>
              </a:rPr>
              <a:t>World Service Business Conference</a:t>
            </a:r>
            <a:r>
              <a:rPr lang="en-US" sz="1200" b="0" i="0" kern="1200" dirty="0">
                <a:solidFill>
                  <a:schemeClr val="tx1"/>
                </a:solidFill>
                <a:effectLst/>
                <a:latin typeface="Calibri" panose="020F0502020204030204" pitchFamily="34" charset="0"/>
                <a:ea typeface="+mn-ea"/>
                <a:cs typeface="Calibri" panose="020F0502020204030204" pitchFamily="34" charset="0"/>
              </a:rPr>
              <a:t> and the Board of Trustees implements those policies. In other words, the board oversees the day-to-day decisions that affect the Fellowship, as well as acting as guardian of the Traditions and liaison with the World Service Office.</a:t>
            </a:r>
          </a:p>
          <a:p>
            <a:endParaRPr lang="en-US" sz="1200" b="0" i="0" kern="1200" dirty="0">
              <a:solidFill>
                <a:schemeClr val="tx1"/>
              </a:solidFill>
              <a:effectLst/>
              <a:latin typeface="Calibri" panose="020F0502020204030204" pitchFamily="34" charset="0"/>
              <a:ea typeface="+mn-ea"/>
              <a:cs typeface="Calibri" panose="020F0502020204030204" pitchFamily="34" charset="0"/>
            </a:endParaRPr>
          </a:p>
          <a:p>
            <a:r>
              <a:rPr lang="en-US" sz="1200" b="0" i="0" kern="1200" dirty="0">
                <a:solidFill>
                  <a:schemeClr val="tx1"/>
                </a:solidFill>
                <a:effectLst/>
                <a:latin typeface="Calibri" panose="020F0502020204030204" pitchFamily="34" charset="0"/>
                <a:ea typeface="+mn-ea"/>
                <a:cs typeface="Calibri" panose="020F0502020204030204" pitchFamily="34" charset="0"/>
              </a:rPr>
              <a:t>The Board of Trustees is elected by the delegates to the World Service Business Conference. The board consists of OA members who are willing and able to do service by meeting periodically, discussing the business of “OA as a whole,” and making a strong commitment to service. Trustees are working programs of their own, holding down jobs, and juggling families, while still serving as board members.</a:t>
            </a:r>
          </a:p>
          <a:p>
            <a:endParaRPr lang="en-US" dirty="0"/>
          </a:p>
        </p:txBody>
      </p:sp>
      <p:sp>
        <p:nvSpPr>
          <p:cNvPr id="4" name="Slide Number Placeholder 3"/>
          <p:cNvSpPr>
            <a:spLocks noGrp="1"/>
          </p:cNvSpPr>
          <p:nvPr>
            <p:ph type="sldNum" sz="quarter" idx="5"/>
          </p:nvPr>
        </p:nvSpPr>
        <p:spPr/>
        <p:txBody>
          <a:bodyPr/>
          <a:lstStyle/>
          <a:p>
            <a:fld id="{6C03739B-2ABF-544F-A98A-8CBB72231858}" type="slidenum">
              <a:rPr lang="en-US" smtClean="0"/>
              <a:t>9</a:t>
            </a:fld>
            <a:endParaRPr lang="en-US"/>
          </a:p>
        </p:txBody>
      </p:sp>
    </p:spTree>
    <p:extLst>
      <p:ext uri="{BB962C8B-B14F-4D97-AF65-F5344CB8AC3E}">
        <p14:creationId xmlns:p14="http://schemas.microsoft.com/office/powerpoint/2010/main" val="3409867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CCB54-23E3-7248-989F-2CF2A97E1C6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9D8D86-0ECF-4B4A-872C-7BA444D4B167}"/>
              </a:ext>
            </a:extLst>
          </p:cNvPr>
          <p:cNvSpPr>
            <a:spLocks noGrp="1"/>
          </p:cNvSpPr>
          <p:nvPr>
            <p:ph type="subTitle" idx="1"/>
          </p:nvPr>
        </p:nvSpPr>
        <p:spPr>
          <a:xfrm>
            <a:off x="1524000" y="3602038"/>
            <a:ext cx="9144000" cy="1655762"/>
          </a:xfrm>
        </p:spPr>
        <p:txBody>
          <a:bodyPr/>
          <a:lstStyle>
            <a:lvl1pPr marL="0" indent="0" algn="ctr">
              <a:buNone/>
              <a:defRPr sz="2400"/>
            </a:lvl1pPr>
            <a:lvl2pPr marL="457203" indent="0" algn="ctr">
              <a:buNone/>
              <a:defRPr sz="2000"/>
            </a:lvl2pPr>
            <a:lvl3pPr marL="914406" indent="0" algn="ctr">
              <a:buNone/>
              <a:defRPr sz="1800"/>
            </a:lvl3pPr>
            <a:lvl4pPr marL="1371609" indent="0" algn="ctr">
              <a:buNone/>
              <a:defRPr sz="1600"/>
            </a:lvl4pPr>
            <a:lvl5pPr marL="1828812" indent="0" algn="ctr">
              <a:buNone/>
              <a:defRPr sz="1600"/>
            </a:lvl5pPr>
            <a:lvl6pPr marL="2286014" indent="0" algn="ctr">
              <a:buNone/>
              <a:defRPr sz="1600"/>
            </a:lvl6pPr>
            <a:lvl7pPr marL="2743217" indent="0" algn="ctr">
              <a:buNone/>
              <a:defRPr sz="1600"/>
            </a:lvl7pPr>
            <a:lvl8pPr marL="3200421" indent="0" algn="ctr">
              <a:buNone/>
              <a:defRPr sz="1600"/>
            </a:lvl8pPr>
            <a:lvl9pPr marL="3657624"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B3D51F-7134-BD47-853B-1B2D3F134BF7}"/>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86CB5B5D-9048-9042-920A-938AD2DA2AB4}"/>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6" name="Slide Number Placeholder 5">
            <a:extLst>
              <a:ext uri="{FF2B5EF4-FFF2-40B4-BE49-F238E27FC236}">
                <a16:creationId xmlns:a16="http://schemas.microsoft.com/office/drawing/2014/main" id="{165A0F34-C541-4C4D-BFCA-2BB4AA47E51F}"/>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148602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F343A-D143-AB40-9E7A-BE6449085F78}"/>
              </a:ext>
            </a:extLst>
          </p:cNvPr>
          <p:cNvSpPr>
            <a:spLocks noGrp="1"/>
          </p:cNvSpPr>
          <p:nvPr>
            <p:ph type="title"/>
          </p:nvPr>
        </p:nvSpPr>
        <p:spPr>
          <a:xfrm>
            <a:off x="839788" y="457200"/>
            <a:ext cx="3932238"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5F3E3E-4762-9C47-9032-BA2C9DD95D5D}"/>
              </a:ext>
            </a:extLst>
          </p:cNvPr>
          <p:cNvSpPr>
            <a:spLocks noGrp="1"/>
          </p:cNvSpPr>
          <p:nvPr>
            <p:ph type="pic" idx="1"/>
          </p:nvPr>
        </p:nvSpPr>
        <p:spPr>
          <a:xfrm>
            <a:off x="5183188" y="987425"/>
            <a:ext cx="6172200" cy="4873625"/>
          </a:xfrm>
        </p:spPr>
        <p:txBody>
          <a:bodyPr/>
          <a:lstStyle>
            <a:lvl1pPr marL="0" indent="0">
              <a:buNone/>
              <a:defRPr sz="3200"/>
            </a:lvl1pPr>
            <a:lvl2pPr marL="457203" indent="0">
              <a:buNone/>
              <a:defRPr sz="2800"/>
            </a:lvl2pPr>
            <a:lvl3pPr marL="914406" indent="0">
              <a:buNone/>
              <a:defRPr sz="2400"/>
            </a:lvl3pPr>
            <a:lvl4pPr marL="1371609" indent="0">
              <a:buNone/>
              <a:defRPr sz="2000"/>
            </a:lvl4pPr>
            <a:lvl5pPr marL="1828812" indent="0">
              <a:buNone/>
              <a:defRPr sz="2000"/>
            </a:lvl5pPr>
            <a:lvl6pPr marL="2286014" indent="0">
              <a:buNone/>
              <a:defRPr sz="2000"/>
            </a:lvl6pPr>
            <a:lvl7pPr marL="2743217" indent="0">
              <a:buNone/>
              <a:defRPr sz="2000"/>
            </a:lvl7pPr>
            <a:lvl8pPr marL="3200421" indent="0">
              <a:buNone/>
              <a:defRPr sz="2000"/>
            </a:lvl8pPr>
            <a:lvl9pPr marL="3657624" indent="0">
              <a:buNone/>
              <a:defRPr sz="2000"/>
            </a:lvl9pPr>
          </a:lstStyle>
          <a:p>
            <a:endParaRPr lang="en-US"/>
          </a:p>
        </p:txBody>
      </p:sp>
      <p:sp>
        <p:nvSpPr>
          <p:cNvPr id="4" name="Text Placeholder 3">
            <a:extLst>
              <a:ext uri="{FF2B5EF4-FFF2-40B4-BE49-F238E27FC236}">
                <a16:creationId xmlns:a16="http://schemas.microsoft.com/office/drawing/2014/main" id="{DC2258D4-4E4F-9D46-9822-FE95D692BEE8}"/>
              </a:ext>
            </a:extLst>
          </p:cNvPr>
          <p:cNvSpPr>
            <a:spLocks noGrp="1"/>
          </p:cNvSpPr>
          <p:nvPr>
            <p:ph type="body" sz="half" idx="2"/>
          </p:nvPr>
        </p:nvSpPr>
        <p:spPr>
          <a:xfrm>
            <a:off x="839788" y="2057400"/>
            <a:ext cx="3932238" cy="3811588"/>
          </a:xfrm>
        </p:spPr>
        <p:txBody>
          <a:bodyPr/>
          <a:lstStyle>
            <a:lvl1pPr marL="0" indent="0">
              <a:buNone/>
              <a:defRPr sz="1600"/>
            </a:lvl1pPr>
            <a:lvl2pPr marL="457203" indent="0">
              <a:buNone/>
              <a:defRPr sz="1400"/>
            </a:lvl2pPr>
            <a:lvl3pPr marL="914406" indent="0">
              <a:buNone/>
              <a:defRPr sz="1200"/>
            </a:lvl3pPr>
            <a:lvl4pPr marL="1371609" indent="0">
              <a:buNone/>
              <a:defRPr sz="1000"/>
            </a:lvl4pPr>
            <a:lvl5pPr marL="1828812" indent="0">
              <a:buNone/>
              <a:defRPr sz="1000"/>
            </a:lvl5pPr>
            <a:lvl6pPr marL="2286014" indent="0">
              <a:buNone/>
              <a:defRPr sz="1000"/>
            </a:lvl6pPr>
            <a:lvl7pPr marL="2743217" indent="0">
              <a:buNone/>
              <a:defRPr sz="1000"/>
            </a:lvl7pPr>
            <a:lvl8pPr marL="3200421" indent="0">
              <a:buNone/>
              <a:defRPr sz="1000"/>
            </a:lvl8pPr>
            <a:lvl9pPr marL="3657624"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D178E4-EBA5-764E-B331-8EECD24D8850}"/>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36DD5ACC-0808-D643-8A46-677B65427D13}"/>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7" name="Slide Number Placeholder 6">
            <a:extLst>
              <a:ext uri="{FF2B5EF4-FFF2-40B4-BE49-F238E27FC236}">
                <a16:creationId xmlns:a16="http://schemas.microsoft.com/office/drawing/2014/main" id="{D448602D-1C92-2343-85B7-1E6233C2A9EA}"/>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110619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C79F6-903B-6A4A-922C-3B634F162F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2FCE3C-1210-B54D-B55B-0B20C1F06F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567E61-23A0-3743-9A13-1C5F0A3C4D59}"/>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F9CE53B1-0DC9-954C-90C2-ADB4BCC73A98}"/>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6" name="Slide Number Placeholder 5">
            <a:extLst>
              <a:ext uri="{FF2B5EF4-FFF2-40B4-BE49-F238E27FC236}">
                <a16:creationId xmlns:a16="http://schemas.microsoft.com/office/drawing/2014/main" id="{0E9B9EE1-810E-0B4B-AA38-E7FD9A9211C9}"/>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623197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BA9DA0-F43E-7F45-9F0B-E8AB7E4808D5}"/>
              </a:ext>
            </a:extLst>
          </p:cNvPr>
          <p:cNvSpPr>
            <a:spLocks noGrp="1"/>
          </p:cNvSpPr>
          <p:nvPr>
            <p:ph type="title" orient="vert"/>
          </p:nvPr>
        </p:nvSpPr>
        <p:spPr>
          <a:xfrm>
            <a:off x="8724901" y="365125"/>
            <a:ext cx="2628901"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FB31FE-90B2-4D40-B727-2A64C57FCBE2}"/>
              </a:ext>
            </a:extLst>
          </p:cNvPr>
          <p:cNvSpPr>
            <a:spLocks noGrp="1"/>
          </p:cNvSpPr>
          <p:nvPr>
            <p:ph type="body" orient="vert" idx="1"/>
          </p:nvPr>
        </p:nvSpPr>
        <p:spPr>
          <a:xfrm>
            <a:off x="838201" y="365125"/>
            <a:ext cx="7734301"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130C37-B47E-2344-9467-D09DE0E75D96}"/>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AABA5755-6E78-954E-A969-586B240A769B}"/>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6" name="Slide Number Placeholder 5">
            <a:extLst>
              <a:ext uri="{FF2B5EF4-FFF2-40B4-BE49-F238E27FC236}">
                <a16:creationId xmlns:a16="http://schemas.microsoft.com/office/drawing/2014/main" id="{D0C79CDD-C5AF-8341-B188-A62521FB6093}"/>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3799650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A2534-BBD3-4E42-B1A8-0067F04085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AC7741-42AB-624F-98D6-03D86398098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B9A5A9-ED2C-9049-B945-A453D5CCB9F9}"/>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7EB14E4B-569C-5B42-90AE-3BE58F2EA8E9}"/>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6" name="Slide Number Placeholder 5">
            <a:extLst>
              <a:ext uri="{FF2B5EF4-FFF2-40B4-BE49-F238E27FC236}">
                <a16:creationId xmlns:a16="http://schemas.microsoft.com/office/drawing/2014/main" id="{C2376A4C-83AD-0842-BD0A-5760B0D3AF3A}"/>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4121550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C71FD-CFD9-6545-AD1E-4BF98FA1D6C6}"/>
              </a:ext>
            </a:extLst>
          </p:cNvPr>
          <p:cNvSpPr>
            <a:spLocks noGrp="1"/>
          </p:cNvSpPr>
          <p:nvPr>
            <p:ph type="title"/>
          </p:nvPr>
        </p:nvSpPr>
        <p:spPr>
          <a:xfrm>
            <a:off x="831850"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5B891F-93BF-9147-90E8-6A839A8DCB92}"/>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3" indent="0">
              <a:buNone/>
              <a:defRPr sz="2000">
                <a:solidFill>
                  <a:schemeClr val="tx1">
                    <a:tint val="75000"/>
                  </a:schemeClr>
                </a:solidFill>
              </a:defRPr>
            </a:lvl2pPr>
            <a:lvl3pPr marL="914406" indent="0">
              <a:buNone/>
              <a:defRPr sz="1800">
                <a:solidFill>
                  <a:schemeClr val="tx1">
                    <a:tint val="75000"/>
                  </a:schemeClr>
                </a:solidFill>
              </a:defRPr>
            </a:lvl3pPr>
            <a:lvl4pPr marL="1371609" indent="0">
              <a:buNone/>
              <a:defRPr sz="1600">
                <a:solidFill>
                  <a:schemeClr val="tx1">
                    <a:tint val="75000"/>
                  </a:schemeClr>
                </a:solidFill>
              </a:defRPr>
            </a:lvl4pPr>
            <a:lvl5pPr marL="1828812" indent="0">
              <a:buNone/>
              <a:defRPr sz="1600">
                <a:solidFill>
                  <a:schemeClr val="tx1">
                    <a:tint val="75000"/>
                  </a:schemeClr>
                </a:solidFill>
              </a:defRPr>
            </a:lvl5pPr>
            <a:lvl6pPr marL="2286014" indent="0">
              <a:buNone/>
              <a:defRPr sz="1600">
                <a:solidFill>
                  <a:schemeClr val="tx1">
                    <a:tint val="75000"/>
                  </a:schemeClr>
                </a:solidFill>
              </a:defRPr>
            </a:lvl6pPr>
            <a:lvl7pPr marL="2743217" indent="0">
              <a:buNone/>
              <a:defRPr sz="1600">
                <a:solidFill>
                  <a:schemeClr val="tx1">
                    <a:tint val="75000"/>
                  </a:schemeClr>
                </a:solidFill>
              </a:defRPr>
            </a:lvl7pPr>
            <a:lvl8pPr marL="3200421" indent="0">
              <a:buNone/>
              <a:defRPr sz="1600">
                <a:solidFill>
                  <a:schemeClr val="tx1">
                    <a:tint val="75000"/>
                  </a:schemeClr>
                </a:solidFill>
              </a:defRPr>
            </a:lvl8pPr>
            <a:lvl9pPr marL="3657624"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98A9E4-2C51-D84E-8F4E-637D065F626A}"/>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A5147BC8-F93F-2F40-8F75-6887CC5A8FB8}"/>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6" name="Slide Number Placeholder 5">
            <a:extLst>
              <a:ext uri="{FF2B5EF4-FFF2-40B4-BE49-F238E27FC236}">
                <a16:creationId xmlns:a16="http://schemas.microsoft.com/office/drawing/2014/main" id="{61511A80-C40D-4441-B7DB-9B1EBCA6B1A5}"/>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1640031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71724-8C3A-3644-B8CE-57DF00CC5B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9F400B-2DC2-DF44-B94A-4990EC775E2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FB44B07-F00C-7948-93BB-15DF7022F3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936F10-E898-8F47-8DC0-7B2E42B4897E}"/>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B0707842-1784-0E4F-9231-DD007614641C}"/>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7" name="Slide Number Placeholder 6">
            <a:extLst>
              <a:ext uri="{FF2B5EF4-FFF2-40B4-BE49-F238E27FC236}">
                <a16:creationId xmlns:a16="http://schemas.microsoft.com/office/drawing/2014/main" id="{C4C565FE-EF80-0046-B4A8-761E77281102}"/>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919928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F4B22-42C5-A042-AC56-042DD117F338}"/>
              </a:ext>
            </a:extLst>
          </p:cNvPr>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CEBFAD0-3664-CB44-B499-9D4CE4BDB343}"/>
              </a:ext>
            </a:extLst>
          </p:cNvPr>
          <p:cNvSpPr>
            <a:spLocks noGrp="1"/>
          </p:cNvSpPr>
          <p:nvPr>
            <p:ph type="body" idx="1"/>
          </p:nvPr>
        </p:nvSpPr>
        <p:spPr>
          <a:xfrm>
            <a:off x="839789" y="1681163"/>
            <a:ext cx="5157787" cy="823912"/>
          </a:xfrm>
        </p:spPr>
        <p:txBody>
          <a:bodyPr anchor="b"/>
          <a:lstStyle>
            <a:lvl1pPr marL="0" indent="0">
              <a:buNone/>
              <a:defRPr sz="2400" b="1"/>
            </a:lvl1pPr>
            <a:lvl2pPr marL="457203" indent="0">
              <a:buNone/>
              <a:defRPr sz="2000" b="1"/>
            </a:lvl2pPr>
            <a:lvl3pPr marL="914406" indent="0">
              <a:buNone/>
              <a:defRPr sz="1800" b="1"/>
            </a:lvl3pPr>
            <a:lvl4pPr marL="1371609" indent="0">
              <a:buNone/>
              <a:defRPr sz="1600" b="1"/>
            </a:lvl4pPr>
            <a:lvl5pPr marL="1828812" indent="0">
              <a:buNone/>
              <a:defRPr sz="1600" b="1"/>
            </a:lvl5pPr>
            <a:lvl6pPr marL="2286014" indent="0">
              <a:buNone/>
              <a:defRPr sz="1600" b="1"/>
            </a:lvl6pPr>
            <a:lvl7pPr marL="2743217" indent="0">
              <a:buNone/>
              <a:defRPr sz="1600" b="1"/>
            </a:lvl7pPr>
            <a:lvl8pPr marL="3200421" indent="0">
              <a:buNone/>
              <a:defRPr sz="1600" b="1"/>
            </a:lvl8pPr>
            <a:lvl9pPr marL="3657624"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B52836-A568-E04F-A22E-67C6B873CECA}"/>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B19D5C9-4BD5-6744-B9C6-640206A401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3" indent="0">
              <a:buNone/>
              <a:defRPr sz="2000" b="1"/>
            </a:lvl2pPr>
            <a:lvl3pPr marL="914406" indent="0">
              <a:buNone/>
              <a:defRPr sz="1800" b="1"/>
            </a:lvl3pPr>
            <a:lvl4pPr marL="1371609" indent="0">
              <a:buNone/>
              <a:defRPr sz="1600" b="1"/>
            </a:lvl4pPr>
            <a:lvl5pPr marL="1828812" indent="0">
              <a:buNone/>
              <a:defRPr sz="1600" b="1"/>
            </a:lvl5pPr>
            <a:lvl6pPr marL="2286014" indent="0">
              <a:buNone/>
              <a:defRPr sz="1600" b="1"/>
            </a:lvl6pPr>
            <a:lvl7pPr marL="2743217" indent="0">
              <a:buNone/>
              <a:defRPr sz="1600" b="1"/>
            </a:lvl7pPr>
            <a:lvl8pPr marL="3200421" indent="0">
              <a:buNone/>
              <a:defRPr sz="1600" b="1"/>
            </a:lvl8pPr>
            <a:lvl9pPr marL="3657624"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C0120-03A3-B746-9F30-A996B94D1C5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92C3F4-9091-414D-A887-3A5755177FC9}"/>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8" name="Footer Placeholder 7">
            <a:extLst>
              <a:ext uri="{FF2B5EF4-FFF2-40B4-BE49-F238E27FC236}">
                <a16:creationId xmlns:a16="http://schemas.microsoft.com/office/drawing/2014/main" id="{493086C3-5EE4-1A4C-BDDF-E2D176D70E75}"/>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9" name="Slide Number Placeholder 8">
            <a:extLst>
              <a:ext uri="{FF2B5EF4-FFF2-40B4-BE49-F238E27FC236}">
                <a16:creationId xmlns:a16="http://schemas.microsoft.com/office/drawing/2014/main" id="{3C7B7CF7-F80B-3943-9B9D-E66598B2E8CF}"/>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1378676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33C88-1401-4243-8CC3-C0659F3DF5D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29B1A7-F112-464F-82D1-95B03BD32C50}"/>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4" name="Footer Placeholder 3">
            <a:extLst>
              <a:ext uri="{FF2B5EF4-FFF2-40B4-BE49-F238E27FC236}">
                <a16:creationId xmlns:a16="http://schemas.microsoft.com/office/drawing/2014/main" id="{22C1A699-465C-184F-B69E-AD31B60C2BCF}"/>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5" name="Slide Number Placeholder 4">
            <a:extLst>
              <a:ext uri="{FF2B5EF4-FFF2-40B4-BE49-F238E27FC236}">
                <a16:creationId xmlns:a16="http://schemas.microsoft.com/office/drawing/2014/main" id="{B5153947-2B8C-3948-8B29-390F21C8A31D}"/>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3639127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_w Copyright">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9374E29-0506-214A-99BD-8BA510B91068}"/>
              </a:ext>
            </a:extLst>
          </p:cNvPr>
          <p:cNvSpPr>
            <a:spLocks noGrp="1"/>
          </p:cNvSpPr>
          <p:nvPr>
            <p:ph type="sldNum" sz="quarter" idx="12"/>
          </p:nvPr>
        </p:nvSpPr>
        <p:spPr/>
        <p:txBody>
          <a:bodyPr/>
          <a:lstStyle/>
          <a:p>
            <a:fld id="{EA0A81FB-CD6F-0043-BC2D-C489F657A805}" type="slidenum">
              <a:rPr lang="en-US" smtClean="0"/>
              <a:t>‹#›</a:t>
            </a:fld>
            <a:endParaRPr lang="en-US"/>
          </a:p>
        </p:txBody>
      </p:sp>
      <p:sp>
        <p:nvSpPr>
          <p:cNvPr id="7" name="TextBox 6">
            <a:extLst>
              <a:ext uri="{FF2B5EF4-FFF2-40B4-BE49-F238E27FC236}">
                <a16:creationId xmlns:a16="http://schemas.microsoft.com/office/drawing/2014/main" id="{D156E6B3-73FC-B84D-96FC-C93561472498}"/>
              </a:ext>
            </a:extLst>
          </p:cNvPr>
          <p:cNvSpPr txBox="1"/>
          <p:nvPr userDrawn="1"/>
        </p:nvSpPr>
        <p:spPr>
          <a:xfrm>
            <a:off x="0" y="6641962"/>
            <a:ext cx="12107028"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50" dirty="0"/>
              <a:t>© 2021 Overeaters Anonymous, Inc. Board-approved. All rights reserved. </a:t>
            </a:r>
            <a:r>
              <a:rPr lang="en-US" sz="650" kern="1200" dirty="0">
                <a:solidFill>
                  <a:schemeClr val="tx1"/>
                </a:solidFill>
                <a:latin typeface="+mn-lt"/>
                <a:ea typeface="+mn-ea"/>
                <a:cs typeface="+mn-cs"/>
              </a:rPr>
              <a:t>Rev. 6/2023</a:t>
            </a:r>
          </a:p>
          <a:p>
            <a:pPr algn="l"/>
            <a:endParaRPr lang="en-US" sz="650" dirty="0"/>
          </a:p>
        </p:txBody>
      </p:sp>
    </p:spTree>
    <p:extLst>
      <p:ext uri="{BB962C8B-B14F-4D97-AF65-F5344CB8AC3E}">
        <p14:creationId xmlns:p14="http://schemas.microsoft.com/office/powerpoint/2010/main" val="8908242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15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4B884A-D020-1746-999B-48B4E443A697}"/>
              </a:ext>
            </a:extLst>
          </p:cNvPr>
          <p:cNvSpPr>
            <a:spLocks noGrp="1"/>
          </p:cNvSpPr>
          <p:nvPr>
            <p:ph type="dt" sz="half" idx="10"/>
          </p:nvPr>
        </p:nvSpPr>
        <p:spPr>
          <a:xfrm>
            <a:off x="294640" y="6356350"/>
            <a:ext cx="3286760" cy="365125"/>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id="{C642AA34-E818-9B48-A17E-5FA3B66A6D1C}"/>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4" name="Slide Number Placeholder 3">
            <a:extLst>
              <a:ext uri="{FF2B5EF4-FFF2-40B4-BE49-F238E27FC236}">
                <a16:creationId xmlns:a16="http://schemas.microsoft.com/office/drawing/2014/main" id="{89374E29-0506-214A-99BD-8BA510B91068}"/>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904867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69A52-627B-504F-AB56-F858CAB86BAE}"/>
              </a:ext>
            </a:extLst>
          </p:cNvPr>
          <p:cNvSpPr>
            <a:spLocks noGrp="1"/>
          </p:cNvSpPr>
          <p:nvPr>
            <p:ph type="title"/>
          </p:nvPr>
        </p:nvSpPr>
        <p:spPr>
          <a:xfrm>
            <a:off x="839788" y="457200"/>
            <a:ext cx="3932238"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FFFB8AC-CF7A-284F-8611-7A7BFEF2DA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D1615C-1FAC-054F-A80B-F51561A17A23}"/>
              </a:ext>
            </a:extLst>
          </p:cNvPr>
          <p:cNvSpPr>
            <a:spLocks noGrp="1"/>
          </p:cNvSpPr>
          <p:nvPr>
            <p:ph type="body" sz="half" idx="2"/>
          </p:nvPr>
        </p:nvSpPr>
        <p:spPr>
          <a:xfrm>
            <a:off x="839788" y="2057400"/>
            <a:ext cx="3932238" cy="3811588"/>
          </a:xfrm>
        </p:spPr>
        <p:txBody>
          <a:bodyPr/>
          <a:lstStyle>
            <a:lvl1pPr marL="0" indent="0">
              <a:buNone/>
              <a:defRPr sz="1600"/>
            </a:lvl1pPr>
            <a:lvl2pPr marL="457203" indent="0">
              <a:buNone/>
              <a:defRPr sz="1400"/>
            </a:lvl2pPr>
            <a:lvl3pPr marL="914406" indent="0">
              <a:buNone/>
              <a:defRPr sz="1200"/>
            </a:lvl3pPr>
            <a:lvl4pPr marL="1371609" indent="0">
              <a:buNone/>
              <a:defRPr sz="1000"/>
            </a:lvl4pPr>
            <a:lvl5pPr marL="1828812" indent="0">
              <a:buNone/>
              <a:defRPr sz="1000"/>
            </a:lvl5pPr>
            <a:lvl6pPr marL="2286014" indent="0">
              <a:buNone/>
              <a:defRPr sz="1000"/>
            </a:lvl6pPr>
            <a:lvl7pPr marL="2743217" indent="0">
              <a:buNone/>
              <a:defRPr sz="1000"/>
            </a:lvl7pPr>
            <a:lvl8pPr marL="3200421" indent="0">
              <a:buNone/>
              <a:defRPr sz="1000"/>
            </a:lvl8pPr>
            <a:lvl9pPr marL="3657624"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3FB982-5125-C441-A097-8678AF7E1797}"/>
              </a:ext>
            </a:extLst>
          </p:cNvPr>
          <p:cNvSpPr>
            <a:spLocks noGrp="1"/>
          </p:cNvSpPr>
          <p:nvPr>
            <p:ph type="dt" sz="half" idx="10"/>
          </p:nvPr>
        </p:nvSpPr>
        <p:spPr>
          <a:xfrm>
            <a:off x="294640" y="6356350"/>
            <a:ext cx="328676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4511A2BE-D011-0F46-AFC0-B761E8F0CE59}"/>
              </a:ext>
            </a:extLst>
          </p:cNvPr>
          <p:cNvSpPr>
            <a:spLocks noGrp="1"/>
          </p:cNvSpPr>
          <p:nvPr>
            <p:ph type="ftr" sz="quarter" idx="11"/>
          </p:nvPr>
        </p:nvSpPr>
        <p:spPr>
          <a:xfrm>
            <a:off x="4038600" y="6356350"/>
            <a:ext cx="4114800" cy="365125"/>
          </a:xfrm>
          <a:prstGeom prst="rect">
            <a:avLst/>
          </a:prstGeom>
        </p:spPr>
        <p:txBody>
          <a:bodyPr/>
          <a:lstStyle/>
          <a:p>
            <a:r>
              <a:rPr lang="en-US"/>
              <a:t>© 2021 Overeaters Anonymous, Inc. Board-approved. All rights reserved. Rev 8/2024</a:t>
            </a:r>
          </a:p>
        </p:txBody>
      </p:sp>
      <p:sp>
        <p:nvSpPr>
          <p:cNvPr id="7" name="Slide Number Placeholder 6">
            <a:extLst>
              <a:ext uri="{FF2B5EF4-FFF2-40B4-BE49-F238E27FC236}">
                <a16:creationId xmlns:a16="http://schemas.microsoft.com/office/drawing/2014/main" id="{58137FDC-580A-4342-86F7-E22B917A7D69}"/>
              </a:ext>
            </a:extLst>
          </p:cNvPr>
          <p:cNvSpPr>
            <a:spLocks noGrp="1"/>
          </p:cNvSpPr>
          <p:nvPr>
            <p:ph type="sldNum" sz="quarter" idx="12"/>
          </p:nvPr>
        </p:nvSpPr>
        <p:spPr/>
        <p:txBody>
          <a:bodyPr/>
          <a:lstStyle/>
          <a:p>
            <a:fld id="{EA0A81FB-CD6F-0043-BC2D-C489F657A805}" type="slidenum">
              <a:rPr lang="en-US" smtClean="0"/>
              <a:t>‹#›</a:t>
            </a:fld>
            <a:endParaRPr lang="en-US"/>
          </a:p>
        </p:txBody>
      </p:sp>
    </p:spTree>
    <p:extLst>
      <p:ext uri="{BB962C8B-B14F-4D97-AF65-F5344CB8AC3E}">
        <p14:creationId xmlns:p14="http://schemas.microsoft.com/office/powerpoint/2010/main" val="1064368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1B27C1-98FA-E649-818C-C2EF95879963}"/>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CE1BC7E-F1A6-4D4A-A0B6-9863265A6D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D4049311-078B-E846-8DA0-7B6956D8EEFC}"/>
              </a:ext>
            </a:extLst>
          </p:cNvPr>
          <p:cNvSpPr>
            <a:spLocks noGrp="1"/>
          </p:cNvSpPr>
          <p:nvPr>
            <p:ph type="sldNum" sz="quarter" idx="4"/>
          </p:nvPr>
        </p:nvSpPr>
        <p:spPr>
          <a:xfrm>
            <a:off x="8610600" y="6356350"/>
            <a:ext cx="343685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0A81FB-CD6F-0043-BC2D-C489F657A805}" type="slidenum">
              <a:rPr lang="en-US" smtClean="0"/>
              <a:t>‹#›</a:t>
            </a:fld>
            <a:endParaRPr lang="en-US" dirty="0"/>
          </a:p>
        </p:txBody>
      </p:sp>
    </p:spTree>
    <p:extLst>
      <p:ext uri="{BB962C8B-B14F-4D97-AF65-F5344CB8AC3E}">
        <p14:creationId xmlns:p14="http://schemas.microsoft.com/office/powerpoint/2010/main" val="7258209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hf hdr="0" dt="0"/>
  <p:txStyles>
    <p:titleStyle>
      <a:lvl1pPr algn="l" defTabSz="914406"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02" indent="-228602" algn="l" defTabSz="91440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5" indent="-228602" algn="l" defTabSz="914406" rtl="0" eaLnBrk="1" latinLnBrk="0" hangingPunct="1">
        <a:lnSpc>
          <a:spcPct val="90000"/>
        </a:lnSpc>
        <a:spcBef>
          <a:spcPts val="501"/>
        </a:spcBef>
        <a:buFont typeface="Arial" panose="020B0604020202020204" pitchFamily="34" charset="0"/>
        <a:buChar char="•"/>
        <a:defRPr sz="2400" kern="1200">
          <a:solidFill>
            <a:schemeClr val="tx1"/>
          </a:solidFill>
          <a:latin typeface="+mn-lt"/>
          <a:ea typeface="+mn-ea"/>
          <a:cs typeface="+mn-cs"/>
        </a:defRPr>
      </a:lvl2pPr>
      <a:lvl3pPr marL="1143007" indent="-228602" algn="l" defTabSz="914406" rtl="0" eaLnBrk="1" latinLnBrk="0" hangingPunct="1">
        <a:lnSpc>
          <a:spcPct val="90000"/>
        </a:lnSpc>
        <a:spcBef>
          <a:spcPts val="501"/>
        </a:spcBef>
        <a:buFont typeface="Arial" panose="020B0604020202020204" pitchFamily="34" charset="0"/>
        <a:buChar char="•"/>
        <a:defRPr sz="2000" kern="1200">
          <a:solidFill>
            <a:schemeClr val="tx1"/>
          </a:solidFill>
          <a:latin typeface="+mn-lt"/>
          <a:ea typeface="+mn-ea"/>
          <a:cs typeface="+mn-cs"/>
        </a:defRPr>
      </a:lvl3pPr>
      <a:lvl4pPr marL="1600210" indent="-228602" algn="l" defTabSz="914406"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4pPr>
      <a:lvl5pPr marL="2057414" indent="-228602" algn="l" defTabSz="914406"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5pPr>
      <a:lvl6pPr marL="2514616" indent="-228602" algn="l" defTabSz="914406"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6pPr>
      <a:lvl7pPr marL="2971819" indent="-228602" algn="l" defTabSz="914406"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7pPr>
      <a:lvl8pPr marL="3429022" indent="-228602" algn="l" defTabSz="914406"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8pPr>
      <a:lvl9pPr marL="3886225" indent="-228602" algn="l" defTabSz="914406"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6" rtl="0" eaLnBrk="1" latinLnBrk="0" hangingPunct="1">
        <a:defRPr sz="1800" kern="1200">
          <a:solidFill>
            <a:schemeClr val="tx1"/>
          </a:solidFill>
          <a:latin typeface="+mn-lt"/>
          <a:ea typeface="+mn-ea"/>
          <a:cs typeface="+mn-cs"/>
        </a:defRPr>
      </a:lvl1pPr>
      <a:lvl2pPr marL="457203" algn="l" defTabSz="914406" rtl="0" eaLnBrk="1" latinLnBrk="0" hangingPunct="1">
        <a:defRPr sz="1800" kern="1200">
          <a:solidFill>
            <a:schemeClr val="tx1"/>
          </a:solidFill>
          <a:latin typeface="+mn-lt"/>
          <a:ea typeface="+mn-ea"/>
          <a:cs typeface="+mn-cs"/>
        </a:defRPr>
      </a:lvl2pPr>
      <a:lvl3pPr marL="914406" algn="l" defTabSz="914406" rtl="0" eaLnBrk="1" latinLnBrk="0" hangingPunct="1">
        <a:defRPr sz="1800" kern="1200">
          <a:solidFill>
            <a:schemeClr val="tx1"/>
          </a:solidFill>
          <a:latin typeface="+mn-lt"/>
          <a:ea typeface="+mn-ea"/>
          <a:cs typeface="+mn-cs"/>
        </a:defRPr>
      </a:lvl3pPr>
      <a:lvl4pPr marL="1371609" algn="l" defTabSz="914406" rtl="0" eaLnBrk="1" latinLnBrk="0" hangingPunct="1">
        <a:defRPr sz="1800" kern="1200">
          <a:solidFill>
            <a:schemeClr val="tx1"/>
          </a:solidFill>
          <a:latin typeface="+mn-lt"/>
          <a:ea typeface="+mn-ea"/>
          <a:cs typeface="+mn-cs"/>
        </a:defRPr>
      </a:lvl4pPr>
      <a:lvl5pPr marL="1828812" algn="l" defTabSz="914406" rtl="0" eaLnBrk="1" latinLnBrk="0" hangingPunct="1">
        <a:defRPr sz="1800" kern="1200">
          <a:solidFill>
            <a:schemeClr val="tx1"/>
          </a:solidFill>
          <a:latin typeface="+mn-lt"/>
          <a:ea typeface="+mn-ea"/>
          <a:cs typeface="+mn-cs"/>
        </a:defRPr>
      </a:lvl5pPr>
      <a:lvl6pPr marL="2286014" algn="l" defTabSz="914406" rtl="0" eaLnBrk="1" latinLnBrk="0" hangingPunct="1">
        <a:defRPr sz="1800" kern="1200">
          <a:solidFill>
            <a:schemeClr val="tx1"/>
          </a:solidFill>
          <a:latin typeface="+mn-lt"/>
          <a:ea typeface="+mn-ea"/>
          <a:cs typeface="+mn-cs"/>
        </a:defRPr>
      </a:lvl6pPr>
      <a:lvl7pPr marL="2743217" algn="l" defTabSz="914406" rtl="0" eaLnBrk="1" latinLnBrk="0" hangingPunct="1">
        <a:defRPr sz="1800" kern="1200">
          <a:solidFill>
            <a:schemeClr val="tx1"/>
          </a:solidFill>
          <a:latin typeface="+mn-lt"/>
          <a:ea typeface="+mn-ea"/>
          <a:cs typeface="+mn-cs"/>
        </a:defRPr>
      </a:lvl7pPr>
      <a:lvl8pPr marL="3200421" algn="l" defTabSz="914406" rtl="0" eaLnBrk="1" latinLnBrk="0" hangingPunct="1">
        <a:defRPr sz="1800" kern="1200">
          <a:solidFill>
            <a:schemeClr val="tx1"/>
          </a:solidFill>
          <a:latin typeface="+mn-lt"/>
          <a:ea typeface="+mn-ea"/>
          <a:cs typeface="+mn-cs"/>
        </a:defRPr>
      </a:lvl8pPr>
      <a:lvl9pPr marL="3657624" algn="l" defTabSz="91440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emf"/><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2.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image" Target="../media/image44.png"/><Relationship Id="rId7" Type="http://schemas.openxmlformats.org/officeDocument/2006/relationships/image" Target="../media/image42.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emf"/><Relationship Id="rId7"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emf"/></Relationships>
</file>

<file path=ppt/slides/_rels/slide16.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53.png"/><Relationship Id="rId7"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54.emf"/></Relationships>
</file>

<file path=ppt/slides/_rels/slide17.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55.png"/><Relationship Id="rId7"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56.emf"/></Relationships>
</file>

<file path=ppt/slides/_rels/slide18.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57.emf"/><Relationship Id="rId7"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58.emf"/></Relationships>
</file>

<file path=ppt/slides/_rels/slide19.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59.emf"/><Relationship Id="rId7"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60.emf"/></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61.emf"/><Relationship Id="rId7"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62.emf"/></Relationships>
</file>

<file path=ppt/slides/_rels/slide21.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63.emf"/><Relationship Id="rId7"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64.emf"/></Relationships>
</file>

<file path=ppt/slides/_rels/slide22.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65.emf"/><Relationship Id="rId7"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66.emf"/></Relationships>
</file>

<file path=ppt/slides/_rels/slide23.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67.emf"/><Relationship Id="rId7"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68.emf"/></Relationships>
</file>

<file path=ppt/slides/_rels/slide24.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69.emf"/><Relationship Id="rId7"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70.emf"/></Relationships>
</file>

<file path=ppt/slides/_rels/slide25.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71.emf"/><Relationship Id="rId7"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72.emf"/></Relationships>
</file>

<file path=ppt/slides/_rels/slide26.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73.emf"/><Relationship Id="rId7"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74.emf"/></Relationships>
</file>

<file path=ppt/slides/_rels/slide2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90.svg"/><Relationship Id="rId4" Type="http://schemas.openxmlformats.org/officeDocument/2006/relationships/image" Target="../media/image89.png"/></Relationships>
</file>

<file path=ppt/slides/_rels/slide4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94.png"/><Relationship Id="rId4" Type="http://schemas.openxmlformats.org/officeDocument/2006/relationships/image" Target="../media/image93.png"/></Relationships>
</file>

<file path=ppt/slides/_rels/slide44.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image" Target="../media/image95.png"/><Relationship Id="rId7" Type="http://schemas.openxmlformats.org/officeDocument/2006/relationships/image" Target="../media/image42.sv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5.xml"/><Relationship Id="rId16"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svg"/><Relationship Id="rId9" Type="http://schemas.openxmlformats.org/officeDocument/2006/relationships/image" Target="../media/image17.svg"/><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3" Type="http://schemas.openxmlformats.org/officeDocument/2006/relationships/image" Target="../media/image26.png"/><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svg"/><Relationship Id="rId9" Type="http://schemas.openxmlformats.org/officeDocument/2006/relationships/image" Target="../media/image32.png"/><Relationship Id="rId14"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27.svg"/><Relationship Id="rId3" Type="http://schemas.openxmlformats.org/officeDocument/2006/relationships/image" Target="../media/image35.png"/><Relationship Id="rId7" Type="http://schemas.openxmlformats.org/officeDocument/2006/relationships/image" Target="../media/image30.svg"/><Relationship Id="rId12"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37.png"/><Relationship Id="rId10" Type="http://schemas.openxmlformats.org/officeDocument/2006/relationships/image" Target="../media/image33.svg"/><Relationship Id="rId4" Type="http://schemas.openxmlformats.org/officeDocument/2006/relationships/image" Target="../media/image36.svg"/><Relationship Id="rId9" Type="http://schemas.openxmlformats.org/officeDocument/2006/relationships/image" Target="../media/image32.png"/><Relationship Id="rId1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1672C-E0AB-2B44-9BEE-186421EF3C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226"/>
          <a:stretch/>
        </p:blipFill>
        <p:spPr>
          <a:xfrm>
            <a:off x="1" y="-1"/>
            <a:ext cx="12104388" cy="6858001"/>
          </a:xfrm>
          <a:prstGeom prst="rect">
            <a:avLst/>
          </a:prstGeom>
        </p:spPr>
      </p:pic>
      <p:sp>
        <p:nvSpPr>
          <p:cNvPr id="6" name="Rectangle 5">
            <a:extLst>
              <a:ext uri="{FF2B5EF4-FFF2-40B4-BE49-F238E27FC236}">
                <a16:creationId xmlns:a16="http://schemas.microsoft.com/office/drawing/2014/main" id="{C12F4E75-2547-6E45-AA71-FD7F19B96F38}"/>
              </a:ext>
            </a:extLst>
          </p:cNvPr>
          <p:cNvSpPr/>
          <p:nvPr/>
        </p:nvSpPr>
        <p:spPr>
          <a:xfrm>
            <a:off x="220510" y="3537283"/>
            <a:ext cx="2795406" cy="2847476"/>
          </a:xfrm>
          <a:prstGeom prst="rect">
            <a:avLst/>
          </a:prstGeom>
          <a:solidFill>
            <a:schemeClr val="bg1">
              <a:alpha val="6381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6C6980D-F880-4244-8BCB-66F24A7D688E}"/>
              </a:ext>
            </a:extLst>
          </p:cNvPr>
          <p:cNvSpPr>
            <a:spLocks noGrp="1"/>
          </p:cNvSpPr>
          <p:nvPr>
            <p:ph type="ctrTitle"/>
          </p:nvPr>
        </p:nvSpPr>
        <p:spPr>
          <a:xfrm>
            <a:off x="576943" y="4243601"/>
            <a:ext cx="3439886" cy="1950208"/>
          </a:xfrm>
        </p:spPr>
        <p:txBody>
          <a:bodyPr anchor="t" anchorCtr="0">
            <a:normAutofit/>
          </a:bodyPr>
          <a:lstStyle/>
          <a:p>
            <a:pPr algn="l">
              <a:lnSpc>
                <a:spcPct val="80000"/>
              </a:lnSpc>
            </a:pPr>
            <a:r>
              <a:rPr lang="en-US" sz="7200" b="1" dirty="0">
                <a:solidFill>
                  <a:schemeClr val="accent1"/>
                </a:solidFill>
                <a:latin typeface="Times New Roman" panose="02020603050405020304" pitchFamily="18" charset="0"/>
                <a:cs typeface="Times New Roman" panose="02020603050405020304" pitchFamily="18" charset="0"/>
              </a:rPr>
              <a:t>WHAT IS</a:t>
            </a:r>
            <a:r>
              <a:rPr lang="en-US" sz="6600" b="1" dirty="0">
                <a:solidFill>
                  <a:schemeClr val="accent1"/>
                </a:solidFill>
                <a:latin typeface="Times New Roman" panose="02020603050405020304" pitchFamily="18" charset="0"/>
                <a:cs typeface="Times New Roman" panose="02020603050405020304" pitchFamily="18" charset="0"/>
              </a:rPr>
              <a:t> </a:t>
            </a:r>
            <a:r>
              <a:rPr lang="en-US" sz="7200" b="1" spc="-20" dirty="0">
                <a:solidFill>
                  <a:schemeClr val="accent1"/>
                </a:solidFill>
                <a:latin typeface="Times New Roman" panose="02020603050405020304" pitchFamily="18" charset="0"/>
                <a:cs typeface="Times New Roman" panose="02020603050405020304" pitchFamily="18" charset="0"/>
              </a:rPr>
              <a:t>OA?</a:t>
            </a:r>
          </a:p>
        </p:txBody>
      </p:sp>
    </p:spTree>
    <p:extLst>
      <p:ext uri="{BB962C8B-B14F-4D97-AF65-F5344CB8AC3E}">
        <p14:creationId xmlns:p14="http://schemas.microsoft.com/office/powerpoint/2010/main" val="4191357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 name="Title 1">
            <a:extLst>
              <a:ext uri="{FF2B5EF4-FFF2-40B4-BE49-F238E27FC236}">
                <a16:creationId xmlns:a16="http://schemas.microsoft.com/office/drawing/2014/main" id="{71F58F8B-E3A0-E249-B035-3A5F8F45C7E1}"/>
              </a:ext>
            </a:extLst>
          </p:cNvPr>
          <p:cNvSpPr txBox="1">
            <a:spLocks/>
          </p:cNvSpPr>
          <p:nvPr/>
        </p:nvSpPr>
        <p:spPr>
          <a:xfrm>
            <a:off x="513443" y="959430"/>
            <a:ext cx="3913412" cy="434621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BOARD OF</a:t>
            </a:r>
            <a:br>
              <a:rPr lang="en-US" sz="3600" b="1" dirty="0">
                <a:solidFill>
                  <a:schemeClr val="accent1"/>
                </a:solidFill>
                <a:latin typeface="Times New Roman" panose="02020603050405020304" pitchFamily="18" charset="0"/>
                <a:cs typeface="Times New Roman" panose="02020603050405020304" pitchFamily="18" charset="0"/>
              </a:rPr>
            </a:br>
            <a:r>
              <a:rPr lang="en-US" sz="3600" b="1" dirty="0">
                <a:solidFill>
                  <a:schemeClr val="accent1"/>
                </a:solidFill>
                <a:latin typeface="Times New Roman" panose="02020603050405020304" pitchFamily="18" charset="0"/>
                <a:cs typeface="Times New Roman" panose="02020603050405020304" pitchFamily="18" charset="0"/>
              </a:rPr>
              <a:t>TRUSTEES</a:t>
            </a:r>
          </a:p>
        </p:txBody>
      </p:sp>
      <p:cxnSp>
        <p:nvCxnSpPr>
          <p:cNvPr id="98" name="Straight Connector 97">
            <a:extLst>
              <a:ext uri="{FF2B5EF4-FFF2-40B4-BE49-F238E27FC236}">
                <a16:creationId xmlns:a16="http://schemas.microsoft.com/office/drawing/2014/main" id="{864A212C-B728-134B-AC2D-8DDE18764D9E}"/>
              </a:ext>
            </a:extLst>
          </p:cNvPr>
          <p:cNvCxnSpPr>
            <a:cxnSpLocks/>
          </p:cNvCxnSpPr>
          <p:nvPr/>
        </p:nvCxnSpPr>
        <p:spPr>
          <a:xfrm>
            <a:off x="4426858" y="731108"/>
            <a:ext cx="0" cy="55125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lide Number Placeholder 10">
            <a:extLst>
              <a:ext uri="{FF2B5EF4-FFF2-40B4-BE49-F238E27FC236}">
                <a16:creationId xmlns:a16="http://schemas.microsoft.com/office/drawing/2014/main" id="{C3192790-3CCB-E648-AEFC-788D43919D30}"/>
              </a:ext>
            </a:extLst>
          </p:cNvPr>
          <p:cNvSpPr>
            <a:spLocks noGrp="1"/>
          </p:cNvSpPr>
          <p:nvPr>
            <p:ph type="sldNum" sz="quarter" idx="12"/>
          </p:nvPr>
        </p:nvSpPr>
        <p:spPr/>
        <p:txBody>
          <a:bodyPr/>
          <a:lstStyle/>
          <a:p>
            <a:fld id="{EA0A81FB-CD6F-0043-BC2D-C489F657A805}" type="slidenum">
              <a:rPr lang="en-US" smtClean="0"/>
              <a:t>10</a:t>
            </a:fld>
            <a:endParaRPr lang="en-US"/>
          </a:p>
        </p:txBody>
      </p:sp>
      <p:pic>
        <p:nvPicPr>
          <p:cNvPr id="9" name="Picture 8" descr="A picture containing chart&#10;&#10;Description automatically generated">
            <a:extLst>
              <a:ext uri="{FF2B5EF4-FFF2-40B4-BE49-F238E27FC236}">
                <a16:creationId xmlns:a16="http://schemas.microsoft.com/office/drawing/2014/main" id="{4511C678-82E4-1195-9F9E-DF24A15444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87747" y="1226916"/>
            <a:ext cx="5752618" cy="3738623"/>
          </a:xfrm>
          <a:prstGeom prst="rect">
            <a:avLst/>
          </a:prstGeom>
        </p:spPr>
      </p:pic>
      <p:cxnSp>
        <p:nvCxnSpPr>
          <p:cNvPr id="13" name="Straight Connector 12">
            <a:extLst>
              <a:ext uri="{FF2B5EF4-FFF2-40B4-BE49-F238E27FC236}">
                <a16:creationId xmlns:a16="http://schemas.microsoft.com/office/drawing/2014/main" id="{DF9E2A07-AE4D-6847-1FD5-0198B6D34D0E}"/>
              </a:ext>
            </a:extLst>
          </p:cNvPr>
          <p:cNvCxnSpPr>
            <a:cxnSpLocks/>
          </p:cNvCxnSpPr>
          <p:nvPr/>
        </p:nvCxnSpPr>
        <p:spPr>
          <a:xfrm>
            <a:off x="6406077" y="4548948"/>
            <a:ext cx="0" cy="524443"/>
          </a:xfrm>
          <a:prstGeom prst="line">
            <a:avLst/>
          </a:prstGeom>
          <a:ln w="3810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D5F9628-1296-8557-4332-5F35A0C839D2}"/>
              </a:ext>
            </a:extLst>
          </p:cNvPr>
          <p:cNvCxnSpPr>
            <a:cxnSpLocks/>
          </p:cNvCxnSpPr>
          <p:nvPr/>
        </p:nvCxnSpPr>
        <p:spPr>
          <a:xfrm>
            <a:off x="7531791" y="4210850"/>
            <a:ext cx="0" cy="1567690"/>
          </a:xfrm>
          <a:prstGeom prst="line">
            <a:avLst/>
          </a:prstGeom>
          <a:ln w="38100">
            <a:solidFill>
              <a:srgbClr val="4D3F3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58A92EEC-1D08-45A4-2FF3-3C400CE4AF96}"/>
              </a:ext>
            </a:extLst>
          </p:cNvPr>
          <p:cNvGrpSpPr/>
          <p:nvPr/>
        </p:nvGrpSpPr>
        <p:grpSpPr>
          <a:xfrm>
            <a:off x="6384835" y="4680341"/>
            <a:ext cx="5080675" cy="581337"/>
            <a:chOff x="3957321" y="5496714"/>
            <a:chExt cx="4731655" cy="246271"/>
          </a:xfrm>
        </p:grpSpPr>
        <p:cxnSp>
          <p:nvCxnSpPr>
            <p:cNvPr id="53" name="Straight Connector 52">
              <a:extLst>
                <a:ext uri="{FF2B5EF4-FFF2-40B4-BE49-F238E27FC236}">
                  <a16:creationId xmlns:a16="http://schemas.microsoft.com/office/drawing/2014/main" id="{ED679C8D-1D65-2121-6B4F-0319410F7204}"/>
                </a:ext>
              </a:extLst>
            </p:cNvPr>
            <p:cNvCxnSpPr>
              <a:cxnSpLocks/>
            </p:cNvCxnSpPr>
            <p:nvPr/>
          </p:nvCxnSpPr>
          <p:spPr>
            <a:xfrm>
              <a:off x="3957321" y="5663949"/>
              <a:ext cx="3793767" cy="0"/>
            </a:xfrm>
            <a:prstGeom prst="line">
              <a:avLst/>
            </a:prstGeom>
            <a:ln w="3810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55ECFDC1-5752-318C-CFFB-78015E071FF6}"/>
                </a:ext>
              </a:extLst>
            </p:cNvPr>
            <p:cNvGrpSpPr/>
            <p:nvPr/>
          </p:nvGrpSpPr>
          <p:grpSpPr>
            <a:xfrm>
              <a:off x="7273428" y="5496714"/>
              <a:ext cx="1415548" cy="246271"/>
              <a:chOff x="7273428" y="5496714"/>
              <a:chExt cx="1415548" cy="246271"/>
            </a:xfrm>
          </p:grpSpPr>
          <p:sp>
            <p:nvSpPr>
              <p:cNvPr id="55" name="Rounded Rectangle 54">
                <a:extLst>
                  <a:ext uri="{FF2B5EF4-FFF2-40B4-BE49-F238E27FC236}">
                    <a16:creationId xmlns:a16="http://schemas.microsoft.com/office/drawing/2014/main" id="{0214C283-79A1-8537-DA31-B42C8A62D75C}"/>
                  </a:ext>
                </a:extLst>
              </p:cNvPr>
              <p:cNvSpPr/>
              <p:nvPr/>
            </p:nvSpPr>
            <p:spPr>
              <a:xfrm>
                <a:off x="7273428" y="5496714"/>
                <a:ext cx="1404269" cy="246271"/>
              </a:xfrm>
              <a:prstGeom prst="roundRect">
                <a:avLst/>
              </a:prstGeom>
              <a:solidFill>
                <a:srgbClr val="7030A0"/>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a:extLst>
                  <a:ext uri="{FF2B5EF4-FFF2-40B4-BE49-F238E27FC236}">
                    <a16:creationId xmlns:a16="http://schemas.microsoft.com/office/drawing/2014/main" id="{DB63EB42-AE8F-C7BE-E7EB-D5EC8EC05A4E}"/>
                  </a:ext>
                </a:extLst>
              </p:cNvPr>
              <p:cNvSpPr txBox="1"/>
              <p:nvPr/>
            </p:nvSpPr>
            <p:spPr>
              <a:xfrm>
                <a:off x="7299183" y="5504733"/>
                <a:ext cx="1389793" cy="221651"/>
              </a:xfrm>
              <a:prstGeom prst="rect">
                <a:avLst/>
              </a:prstGeom>
              <a:noFill/>
            </p:spPr>
            <p:txBody>
              <a:bodyPr wrap="square" rtlCol="0">
                <a:spAutoFit/>
              </a:bodyPr>
              <a:lstStyle/>
              <a:p>
                <a:r>
                  <a:rPr lang="en-US" sz="1400" b="1" dirty="0">
                    <a:solidFill>
                      <a:schemeClr val="bg1"/>
                    </a:solidFill>
                    <a:latin typeface="Times New Roman" panose="02020603050405020304" pitchFamily="18" charset="0"/>
                    <a:cs typeface="Times New Roman" panose="02020603050405020304" pitchFamily="18" charset="0"/>
                  </a:rPr>
                  <a:t>10 Region Trustee Liaisons</a:t>
                </a:r>
              </a:p>
            </p:txBody>
          </p:sp>
        </p:grpSp>
      </p:grpSp>
      <p:grpSp>
        <p:nvGrpSpPr>
          <p:cNvPr id="25" name="Group 24">
            <a:extLst>
              <a:ext uri="{FF2B5EF4-FFF2-40B4-BE49-F238E27FC236}">
                <a16:creationId xmlns:a16="http://schemas.microsoft.com/office/drawing/2014/main" id="{6307B3E3-30B9-010C-5D6F-276D80DB68DA}"/>
              </a:ext>
            </a:extLst>
          </p:cNvPr>
          <p:cNvGrpSpPr/>
          <p:nvPr/>
        </p:nvGrpSpPr>
        <p:grpSpPr>
          <a:xfrm>
            <a:off x="10058403" y="2575499"/>
            <a:ext cx="1706908" cy="857299"/>
            <a:chOff x="7501201" y="5835829"/>
            <a:chExt cx="1589661" cy="363176"/>
          </a:xfrm>
        </p:grpSpPr>
        <p:cxnSp>
          <p:nvCxnSpPr>
            <p:cNvPr id="49" name="Straight Connector 48">
              <a:extLst>
                <a:ext uri="{FF2B5EF4-FFF2-40B4-BE49-F238E27FC236}">
                  <a16:creationId xmlns:a16="http://schemas.microsoft.com/office/drawing/2014/main" id="{00D7F165-9528-0451-B313-599D0EAC41D7}"/>
                </a:ext>
              </a:extLst>
            </p:cNvPr>
            <p:cNvCxnSpPr>
              <a:cxnSpLocks/>
            </p:cNvCxnSpPr>
            <p:nvPr/>
          </p:nvCxnSpPr>
          <p:spPr>
            <a:xfrm>
              <a:off x="7501201" y="6018635"/>
              <a:ext cx="583178" cy="0"/>
            </a:xfrm>
            <a:prstGeom prst="line">
              <a:avLst/>
            </a:prstGeom>
            <a:ln w="38100">
              <a:solidFill>
                <a:srgbClr val="548235"/>
              </a:solidFill>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0BC940DA-93B9-2913-8487-D7A0B6DF618B}"/>
                </a:ext>
              </a:extLst>
            </p:cNvPr>
            <p:cNvGrpSpPr/>
            <p:nvPr/>
          </p:nvGrpSpPr>
          <p:grpSpPr>
            <a:xfrm>
              <a:off x="8045758" y="5835829"/>
              <a:ext cx="1045104" cy="363176"/>
              <a:chOff x="8045758" y="5835829"/>
              <a:chExt cx="1045104" cy="363176"/>
            </a:xfrm>
          </p:grpSpPr>
          <p:sp>
            <p:nvSpPr>
              <p:cNvPr id="51" name="Rounded Rectangle 50">
                <a:extLst>
                  <a:ext uri="{FF2B5EF4-FFF2-40B4-BE49-F238E27FC236}">
                    <a16:creationId xmlns:a16="http://schemas.microsoft.com/office/drawing/2014/main" id="{A6D84048-384D-95CE-F9FF-ECD8A5663B4C}"/>
                  </a:ext>
                </a:extLst>
              </p:cNvPr>
              <p:cNvSpPr/>
              <p:nvPr/>
            </p:nvSpPr>
            <p:spPr>
              <a:xfrm>
                <a:off x="8045758" y="5835829"/>
                <a:ext cx="955462" cy="363176"/>
              </a:xfrm>
              <a:prstGeom prst="roundRect">
                <a:avLst/>
              </a:prstGeom>
              <a:solidFill>
                <a:srgbClr val="548235"/>
              </a:solidFill>
              <a:ln w="1905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8CED4CB1-CA09-1772-3165-7DA689959223}"/>
                  </a:ext>
                </a:extLst>
              </p:cNvPr>
              <p:cNvSpPr txBox="1"/>
              <p:nvPr/>
            </p:nvSpPr>
            <p:spPr>
              <a:xfrm>
                <a:off x="8079326" y="5858108"/>
                <a:ext cx="1011536" cy="331172"/>
              </a:xfrm>
              <a:prstGeom prst="rect">
                <a:avLst/>
              </a:prstGeom>
              <a:noFill/>
            </p:spPr>
            <p:txBody>
              <a:bodyPr wrap="square" rtlCol="0">
                <a:spAutoFit/>
              </a:bodyPr>
              <a:lstStyle/>
              <a:p>
                <a:pPr>
                  <a:lnSpc>
                    <a:spcPct val="80000"/>
                  </a:lnSpc>
                </a:pPr>
                <a:r>
                  <a:rPr lang="en-US" sz="1400" b="1" dirty="0">
                    <a:solidFill>
                      <a:schemeClr val="bg1"/>
                    </a:solidFill>
                    <a:latin typeface="Times New Roman" panose="02020603050405020304" pitchFamily="18" charset="0"/>
                    <a:cs typeface="Times New Roman" panose="02020603050405020304" pitchFamily="18" charset="0"/>
                  </a:rPr>
                  <a:t>Up to 9 Executive Committee Trustees </a:t>
                </a:r>
                <a:r>
                  <a:rPr lang="en-US" sz="1400" dirty="0">
                    <a:solidFill>
                      <a:schemeClr val="bg1"/>
                    </a:solidFill>
                    <a:latin typeface="Times New Roman" panose="02020603050405020304" pitchFamily="18" charset="0"/>
                    <a:cs typeface="Times New Roman" panose="02020603050405020304" pitchFamily="18" charset="0"/>
                  </a:rPr>
                  <a:t>  </a:t>
                </a:r>
              </a:p>
            </p:txBody>
          </p:sp>
        </p:grpSp>
      </p:grpSp>
      <p:sp>
        <p:nvSpPr>
          <p:cNvPr id="26" name="Rectangle 25">
            <a:extLst>
              <a:ext uri="{FF2B5EF4-FFF2-40B4-BE49-F238E27FC236}">
                <a16:creationId xmlns:a16="http://schemas.microsoft.com/office/drawing/2014/main" id="{FE8EC602-06A1-B9CF-0F3B-9BF135B6E7FB}"/>
              </a:ext>
            </a:extLst>
          </p:cNvPr>
          <p:cNvSpPr/>
          <p:nvPr/>
        </p:nvSpPr>
        <p:spPr>
          <a:xfrm>
            <a:off x="6358128" y="897063"/>
            <a:ext cx="2507676" cy="707886"/>
          </a:xfrm>
          <a:prstGeom prst="rect">
            <a:avLst/>
          </a:prstGeom>
        </p:spPr>
        <p:txBody>
          <a:bodyPr wrap="square">
            <a:spAutoFit/>
          </a:bodyPr>
          <a:lstStyle/>
          <a:p>
            <a:pPr algn="ctr"/>
            <a:r>
              <a:rPr lang="en-US" sz="4000" b="1" dirty="0">
                <a:latin typeface="Times New Roman" panose="02020603050405020304" pitchFamily="18" charset="0"/>
                <a:cs typeface="Times New Roman" panose="02020603050405020304" pitchFamily="18" charset="0"/>
              </a:rPr>
              <a:t>BOT</a:t>
            </a:r>
            <a:endParaRPr lang="en-US" sz="4000" b="1" dirty="0"/>
          </a:p>
        </p:txBody>
      </p:sp>
      <p:grpSp>
        <p:nvGrpSpPr>
          <p:cNvPr id="29" name="Group 28">
            <a:extLst>
              <a:ext uri="{FF2B5EF4-FFF2-40B4-BE49-F238E27FC236}">
                <a16:creationId xmlns:a16="http://schemas.microsoft.com/office/drawing/2014/main" id="{B9682D94-2CA9-14D4-EBB9-48D1F7365794}"/>
              </a:ext>
            </a:extLst>
          </p:cNvPr>
          <p:cNvGrpSpPr/>
          <p:nvPr/>
        </p:nvGrpSpPr>
        <p:grpSpPr>
          <a:xfrm>
            <a:off x="8262450" y="993796"/>
            <a:ext cx="3531155" cy="617546"/>
            <a:chOff x="5225022" y="5508794"/>
            <a:chExt cx="3288576" cy="261610"/>
          </a:xfrm>
        </p:grpSpPr>
        <p:cxnSp>
          <p:nvCxnSpPr>
            <p:cNvPr id="43" name="Straight Connector 42">
              <a:extLst>
                <a:ext uri="{FF2B5EF4-FFF2-40B4-BE49-F238E27FC236}">
                  <a16:creationId xmlns:a16="http://schemas.microsoft.com/office/drawing/2014/main" id="{D8FFA158-CDFD-AAEC-8953-61FFCC1371F0}"/>
                </a:ext>
              </a:extLst>
            </p:cNvPr>
            <p:cNvCxnSpPr>
              <a:cxnSpLocks/>
              <a:endCxn id="48" idx="1"/>
            </p:cNvCxnSpPr>
            <p:nvPr/>
          </p:nvCxnSpPr>
          <p:spPr>
            <a:xfrm flipV="1">
              <a:off x="5225022" y="5635989"/>
              <a:ext cx="1679630" cy="2"/>
            </a:xfrm>
            <a:prstGeom prst="line">
              <a:avLst/>
            </a:prstGeom>
            <a:ln w="38100">
              <a:solidFill>
                <a:srgbClr val="F4B18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112FD701-1A17-70CB-63CE-E92027B53087}"/>
                </a:ext>
              </a:extLst>
            </p:cNvPr>
            <p:cNvGrpSpPr/>
            <p:nvPr/>
          </p:nvGrpSpPr>
          <p:grpSpPr>
            <a:xfrm>
              <a:off x="6848852" y="5508794"/>
              <a:ext cx="1664746" cy="261610"/>
              <a:chOff x="6848852" y="5508794"/>
              <a:chExt cx="1664746" cy="261610"/>
            </a:xfrm>
          </p:grpSpPr>
          <p:sp>
            <p:nvSpPr>
              <p:cNvPr id="47" name="Rounded Rectangle 46">
                <a:extLst>
                  <a:ext uri="{FF2B5EF4-FFF2-40B4-BE49-F238E27FC236}">
                    <a16:creationId xmlns:a16="http://schemas.microsoft.com/office/drawing/2014/main" id="{B9276C1A-6CFB-BEF3-B846-075144B90E58}"/>
                  </a:ext>
                </a:extLst>
              </p:cNvPr>
              <p:cNvSpPr/>
              <p:nvPr/>
            </p:nvSpPr>
            <p:spPr>
              <a:xfrm>
                <a:off x="6848852" y="5508794"/>
                <a:ext cx="1594314" cy="261610"/>
              </a:xfrm>
              <a:prstGeom prst="roundRect">
                <a:avLst/>
              </a:prstGeom>
              <a:solidFill>
                <a:srgbClr val="F4B183">
                  <a:alpha val="83434"/>
                </a:srgbClr>
              </a:solidFill>
              <a:ln w="19050">
                <a:solidFill>
                  <a:srgbClr val="F4B183">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6EA50968-A31F-D41E-F1A5-C89E9CBE5583}"/>
                  </a:ext>
                </a:extLst>
              </p:cNvPr>
              <p:cNvSpPr txBox="1"/>
              <p:nvPr/>
            </p:nvSpPr>
            <p:spPr>
              <a:xfrm>
                <a:off x="6904652" y="5525164"/>
                <a:ext cx="1608946" cy="221651"/>
              </a:xfrm>
              <a:prstGeom prst="rect">
                <a:avLst/>
              </a:prstGeom>
              <a:noFill/>
              <a:ln>
                <a:noFill/>
              </a:ln>
            </p:spPr>
            <p:txBody>
              <a:bodyPr wrap="square" rtlCol="0">
                <a:spAutoFit/>
              </a:bodyPr>
              <a:lstStyle/>
              <a:p>
                <a:r>
                  <a:rPr lang="en-US" sz="1400" b="1" dirty="0">
                    <a:latin typeface="Times New Roman" panose="02020603050405020304" pitchFamily="18" charset="0"/>
                    <a:cs typeface="Times New Roman" panose="02020603050405020304" pitchFamily="18" charset="0"/>
                  </a:rPr>
                  <a:t>16 Total Board of Trustees Members</a:t>
                </a:r>
              </a:p>
            </p:txBody>
          </p:sp>
        </p:grpSp>
      </p:grpSp>
      <p:grpSp>
        <p:nvGrpSpPr>
          <p:cNvPr id="30" name="Group 29">
            <a:extLst>
              <a:ext uri="{FF2B5EF4-FFF2-40B4-BE49-F238E27FC236}">
                <a16:creationId xmlns:a16="http://schemas.microsoft.com/office/drawing/2014/main" id="{910B1D04-A51A-8253-F487-EEDEA59D82BA}"/>
              </a:ext>
            </a:extLst>
          </p:cNvPr>
          <p:cNvGrpSpPr/>
          <p:nvPr/>
        </p:nvGrpSpPr>
        <p:grpSpPr>
          <a:xfrm>
            <a:off x="7516404" y="5644236"/>
            <a:ext cx="1618591" cy="489863"/>
            <a:chOff x="7383663" y="5835829"/>
            <a:chExt cx="1507411" cy="207520"/>
          </a:xfrm>
        </p:grpSpPr>
        <p:cxnSp>
          <p:nvCxnSpPr>
            <p:cNvPr id="35" name="Straight Connector 34">
              <a:extLst>
                <a:ext uri="{FF2B5EF4-FFF2-40B4-BE49-F238E27FC236}">
                  <a16:creationId xmlns:a16="http://schemas.microsoft.com/office/drawing/2014/main" id="{7B8066D1-1D83-0325-1C70-168AD880826B}"/>
                </a:ext>
              </a:extLst>
            </p:cNvPr>
            <p:cNvCxnSpPr>
              <a:cxnSpLocks/>
            </p:cNvCxnSpPr>
            <p:nvPr/>
          </p:nvCxnSpPr>
          <p:spPr>
            <a:xfrm>
              <a:off x="7383663" y="5889861"/>
              <a:ext cx="694981" cy="0"/>
            </a:xfrm>
            <a:prstGeom prst="line">
              <a:avLst/>
            </a:prstGeom>
            <a:ln w="38100">
              <a:solidFill>
                <a:srgbClr val="4D3F3F"/>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4F3EDE44-A22F-2922-E31A-9B7A70DB9740}"/>
                </a:ext>
              </a:extLst>
            </p:cNvPr>
            <p:cNvGrpSpPr/>
            <p:nvPr/>
          </p:nvGrpSpPr>
          <p:grpSpPr>
            <a:xfrm>
              <a:off x="8045759" y="5835829"/>
              <a:ext cx="845315" cy="207520"/>
              <a:chOff x="8045759" y="5835829"/>
              <a:chExt cx="845315" cy="207520"/>
            </a:xfrm>
          </p:grpSpPr>
          <p:sp>
            <p:nvSpPr>
              <p:cNvPr id="39" name="Rounded Rectangle 38">
                <a:extLst>
                  <a:ext uri="{FF2B5EF4-FFF2-40B4-BE49-F238E27FC236}">
                    <a16:creationId xmlns:a16="http://schemas.microsoft.com/office/drawing/2014/main" id="{5C6EA354-D5A1-4FFA-50C0-95446659FA00}"/>
                  </a:ext>
                </a:extLst>
              </p:cNvPr>
              <p:cNvSpPr/>
              <p:nvPr/>
            </p:nvSpPr>
            <p:spPr>
              <a:xfrm>
                <a:off x="8045759" y="5835829"/>
                <a:ext cx="845315" cy="207520"/>
              </a:xfrm>
              <a:prstGeom prst="roundRect">
                <a:avLst/>
              </a:prstGeom>
              <a:solidFill>
                <a:srgbClr val="4D3F3F"/>
              </a:solidFill>
              <a:ln w="19050">
                <a:solidFill>
                  <a:srgbClr val="4D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FF3A22A7-3F1D-87E9-2801-3A0CDA92896F}"/>
                  </a:ext>
                </a:extLst>
              </p:cNvPr>
              <p:cNvSpPr txBox="1"/>
              <p:nvPr/>
            </p:nvSpPr>
            <p:spPr>
              <a:xfrm>
                <a:off x="8071221" y="5851363"/>
                <a:ext cx="729731" cy="185144"/>
              </a:xfrm>
              <a:prstGeom prst="rect">
                <a:avLst/>
              </a:prstGeom>
              <a:noFill/>
            </p:spPr>
            <p:txBody>
              <a:bodyPr wrap="square" rtlCol="0">
                <a:spAutoFit/>
              </a:bodyPr>
              <a:lstStyle/>
              <a:p>
                <a:pPr>
                  <a:lnSpc>
                    <a:spcPct val="80000"/>
                  </a:lnSpc>
                </a:pPr>
                <a:r>
                  <a:rPr lang="en-US" sz="1400" b="1" dirty="0">
                    <a:solidFill>
                      <a:schemeClr val="bg1"/>
                    </a:solidFill>
                    <a:latin typeface="Times New Roman" panose="02020603050405020304" pitchFamily="18" charset="0"/>
                    <a:cs typeface="Times New Roman" panose="02020603050405020304" pitchFamily="18" charset="0"/>
                  </a:rPr>
                  <a:t>Serve on Both</a:t>
                </a:r>
                <a:endParaRPr lang="en-US" sz="1400" dirty="0">
                  <a:solidFill>
                    <a:schemeClr val="bg1"/>
                  </a:solidFill>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301272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D292AA74-12B4-1848-A917-6E1D41A48DD4}"/>
              </a:ext>
            </a:extLst>
          </p:cNvPr>
          <p:cNvSpPr txBox="1">
            <a:spLocks/>
          </p:cNvSpPr>
          <p:nvPr/>
        </p:nvSpPr>
        <p:spPr>
          <a:xfrm>
            <a:off x="571500" y="474887"/>
            <a:ext cx="11328399"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WORLD SERVICE OFFICE</a:t>
            </a:r>
          </a:p>
        </p:txBody>
      </p:sp>
      <p:cxnSp>
        <p:nvCxnSpPr>
          <p:cNvPr id="30" name="Straight Connector 29">
            <a:extLst>
              <a:ext uri="{FF2B5EF4-FFF2-40B4-BE49-F238E27FC236}">
                <a16:creationId xmlns:a16="http://schemas.microsoft.com/office/drawing/2014/main" id="{3AE61CD2-AB70-6245-8F39-09C4D7C265F8}"/>
              </a:ext>
            </a:extLst>
          </p:cNvPr>
          <p:cNvCxnSpPr>
            <a:cxnSpLocks/>
          </p:cNvCxnSpPr>
          <p:nvPr/>
        </p:nvCxnSpPr>
        <p:spPr>
          <a:xfrm>
            <a:off x="609601" y="1071722"/>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4CE5789F-D583-F442-A9B3-5EA227AB30A3}"/>
              </a:ext>
            </a:extLst>
          </p:cNvPr>
          <p:cNvSpPr txBox="1">
            <a:spLocks/>
          </p:cNvSpPr>
          <p:nvPr/>
        </p:nvSpPr>
        <p:spPr>
          <a:xfrm>
            <a:off x="571501" y="5135523"/>
            <a:ext cx="11007355" cy="580777"/>
          </a:xfrm>
          <a:prstGeom prst="rect">
            <a:avLst/>
          </a:prstGeom>
          <a:solidFill>
            <a:srgbClr val="00206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tabLst>
                <a:tab pos="5429250" algn="l"/>
              </a:tabLst>
            </a:pPr>
            <a:r>
              <a:rPr lang="en-US" sz="2400" b="1" dirty="0">
                <a:solidFill>
                  <a:schemeClr val="bg1"/>
                </a:solidFill>
                <a:latin typeface="Times New Roman" panose="02020603050405020304" pitchFamily="18" charset="0"/>
                <a:cs typeface="Times New Roman" panose="02020603050405020304" pitchFamily="18" charset="0"/>
              </a:rPr>
              <a:t>WSO Staff</a:t>
            </a:r>
          </a:p>
        </p:txBody>
      </p:sp>
      <p:sp>
        <p:nvSpPr>
          <p:cNvPr id="4" name="Slide Number Placeholder 3">
            <a:extLst>
              <a:ext uri="{FF2B5EF4-FFF2-40B4-BE49-F238E27FC236}">
                <a16:creationId xmlns:a16="http://schemas.microsoft.com/office/drawing/2014/main" id="{262940B0-0EE0-BC49-A182-6F1F7B45AD29}"/>
              </a:ext>
            </a:extLst>
          </p:cNvPr>
          <p:cNvSpPr>
            <a:spLocks noGrp="1"/>
          </p:cNvSpPr>
          <p:nvPr>
            <p:ph type="sldNum" sz="quarter" idx="12"/>
          </p:nvPr>
        </p:nvSpPr>
        <p:spPr/>
        <p:txBody>
          <a:bodyPr/>
          <a:lstStyle/>
          <a:p>
            <a:fld id="{EA0A81FB-CD6F-0043-BC2D-C489F657A805}" type="slidenum">
              <a:rPr lang="en-US" smtClean="0"/>
              <a:t>11</a:t>
            </a:fld>
            <a:endParaRPr lang="en-US"/>
          </a:p>
        </p:txBody>
      </p:sp>
      <p:grpSp>
        <p:nvGrpSpPr>
          <p:cNvPr id="2" name="Group 1">
            <a:extLst>
              <a:ext uri="{FF2B5EF4-FFF2-40B4-BE49-F238E27FC236}">
                <a16:creationId xmlns:a16="http://schemas.microsoft.com/office/drawing/2014/main" id="{B8307578-162D-EC42-A51D-6DB400767B6A}"/>
              </a:ext>
            </a:extLst>
          </p:cNvPr>
          <p:cNvGrpSpPr/>
          <p:nvPr/>
        </p:nvGrpSpPr>
        <p:grpSpPr>
          <a:xfrm>
            <a:off x="8802700" y="4041006"/>
            <a:ext cx="2728800" cy="1148387"/>
            <a:chOff x="8802700" y="3999442"/>
            <a:chExt cx="2728800" cy="1148387"/>
          </a:xfrm>
        </p:grpSpPr>
        <p:pic>
          <p:nvPicPr>
            <p:cNvPr id="22" name="Graphic 21">
              <a:extLst>
                <a:ext uri="{FF2B5EF4-FFF2-40B4-BE49-F238E27FC236}">
                  <a16:creationId xmlns:a16="http://schemas.microsoft.com/office/drawing/2014/main" id="{DA300051-6688-BC43-9163-4967D24872A7}"/>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10033" t="32334" r="10656" b="15940"/>
            <a:stretch/>
          </p:blipFill>
          <p:spPr>
            <a:xfrm>
              <a:off x="9000218" y="4017799"/>
              <a:ext cx="2340564" cy="1078945"/>
            </a:xfrm>
            <a:prstGeom prst="rect">
              <a:avLst/>
            </a:prstGeom>
          </p:spPr>
        </p:pic>
        <p:pic>
          <p:nvPicPr>
            <p:cNvPr id="23" name="Graphic 22">
              <a:extLst>
                <a:ext uri="{FF2B5EF4-FFF2-40B4-BE49-F238E27FC236}">
                  <a16:creationId xmlns:a16="http://schemas.microsoft.com/office/drawing/2014/main" id="{D360833F-868B-594E-822F-3046B9C49C9E}"/>
                </a:ext>
              </a:extLst>
            </p:cNvPr>
            <p:cNvPicPr>
              <a:picLocks noChangeAspect="1"/>
            </p:cNvPicPr>
            <p:nvPr/>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t="16747" b="8433"/>
            <a:stretch/>
          </p:blipFill>
          <p:spPr>
            <a:xfrm>
              <a:off x="8802700" y="3999442"/>
              <a:ext cx="2728800" cy="1148387"/>
            </a:xfrm>
            <a:prstGeom prst="rect">
              <a:avLst/>
            </a:prstGeom>
          </p:spPr>
        </p:pic>
      </p:grpSp>
      <p:pic>
        <p:nvPicPr>
          <p:cNvPr id="24" name="Picture 23">
            <a:extLst>
              <a:ext uri="{FF2B5EF4-FFF2-40B4-BE49-F238E27FC236}">
                <a16:creationId xmlns:a16="http://schemas.microsoft.com/office/drawing/2014/main" id="{36FAA881-3C34-DF41-B889-8AC1D687946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673" t="38477" r="3560"/>
          <a:stretch/>
        </p:blipFill>
        <p:spPr>
          <a:xfrm>
            <a:off x="310776" y="1859990"/>
            <a:ext cx="8501702" cy="3929048"/>
          </a:xfrm>
          <a:prstGeom prst="rect">
            <a:avLst/>
          </a:prstGeom>
        </p:spPr>
      </p:pic>
    </p:spTree>
    <p:extLst>
      <p:ext uri="{BB962C8B-B14F-4D97-AF65-F5344CB8AC3E}">
        <p14:creationId xmlns:p14="http://schemas.microsoft.com/office/powerpoint/2010/main" val="2264690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 name="Picture 61" descr="Funnel chart&#10;&#10;Description automatically generated">
            <a:extLst>
              <a:ext uri="{FF2B5EF4-FFF2-40B4-BE49-F238E27FC236}">
                <a16:creationId xmlns:a16="http://schemas.microsoft.com/office/drawing/2014/main" id="{B06929C1-6D80-5903-02F2-3396B4DC8A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2205" y="1116259"/>
            <a:ext cx="9704716" cy="5457070"/>
          </a:xfrm>
          <a:prstGeom prst="rect">
            <a:avLst/>
          </a:prstGeom>
        </p:spPr>
      </p:pic>
      <p:sp>
        <p:nvSpPr>
          <p:cNvPr id="29" name="Title 1">
            <a:extLst>
              <a:ext uri="{FF2B5EF4-FFF2-40B4-BE49-F238E27FC236}">
                <a16:creationId xmlns:a16="http://schemas.microsoft.com/office/drawing/2014/main" id="{D292AA74-12B4-1848-A917-6E1D41A48DD4}"/>
              </a:ext>
            </a:extLst>
          </p:cNvPr>
          <p:cNvSpPr txBox="1">
            <a:spLocks/>
          </p:cNvSpPr>
          <p:nvPr/>
        </p:nvSpPr>
        <p:spPr>
          <a:xfrm>
            <a:off x="571500" y="474887"/>
            <a:ext cx="11328399"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OVERALL SERVICE STRUCTURE</a:t>
            </a:r>
          </a:p>
        </p:txBody>
      </p:sp>
      <p:cxnSp>
        <p:nvCxnSpPr>
          <p:cNvPr id="30" name="Straight Connector 29">
            <a:extLst>
              <a:ext uri="{FF2B5EF4-FFF2-40B4-BE49-F238E27FC236}">
                <a16:creationId xmlns:a16="http://schemas.microsoft.com/office/drawing/2014/main" id="{3AE61CD2-AB70-6245-8F39-09C4D7C265F8}"/>
              </a:ext>
            </a:extLst>
          </p:cNvPr>
          <p:cNvCxnSpPr>
            <a:cxnSpLocks/>
          </p:cNvCxnSpPr>
          <p:nvPr/>
        </p:nvCxnSpPr>
        <p:spPr>
          <a:xfrm>
            <a:off x="609601" y="1071722"/>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F455D7-4895-704B-9DDF-7C85278130B2}"/>
              </a:ext>
            </a:extLst>
          </p:cNvPr>
          <p:cNvGrpSpPr/>
          <p:nvPr/>
        </p:nvGrpSpPr>
        <p:grpSpPr>
          <a:xfrm>
            <a:off x="3136574" y="5465498"/>
            <a:ext cx="2273158" cy="1067503"/>
            <a:chOff x="3218766" y="5465498"/>
            <a:chExt cx="2273158" cy="1067503"/>
          </a:xfrm>
        </p:grpSpPr>
        <p:grpSp>
          <p:nvGrpSpPr>
            <p:cNvPr id="60" name="Group 59">
              <a:extLst>
                <a:ext uri="{FF2B5EF4-FFF2-40B4-BE49-F238E27FC236}">
                  <a16:creationId xmlns:a16="http://schemas.microsoft.com/office/drawing/2014/main" id="{33B771B9-82D2-A24E-A74F-E11BD62A58A2}"/>
                </a:ext>
              </a:extLst>
            </p:cNvPr>
            <p:cNvGrpSpPr/>
            <p:nvPr/>
          </p:nvGrpSpPr>
          <p:grpSpPr>
            <a:xfrm>
              <a:off x="3218766" y="5465498"/>
              <a:ext cx="2181569" cy="763898"/>
              <a:chOff x="3218766" y="5465498"/>
              <a:chExt cx="2181569" cy="763898"/>
            </a:xfrm>
          </p:grpSpPr>
          <p:pic>
            <p:nvPicPr>
              <p:cNvPr id="61" name="Graphic 60">
                <a:extLst>
                  <a:ext uri="{FF2B5EF4-FFF2-40B4-BE49-F238E27FC236}">
                    <a16:creationId xmlns:a16="http://schemas.microsoft.com/office/drawing/2014/main" id="{A9367B09-787B-BC49-A099-FBFB742BA7B9}"/>
                  </a:ext>
                </a:extLst>
              </p:cNvPr>
              <p:cNvPicPr>
                <a:picLocks noChangeAspect="1"/>
              </p:cNvPicPr>
              <p:nvPr/>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l="10033" t="32334" r="10656" b="15940"/>
              <a:stretch/>
            </p:blipFill>
            <p:spPr>
              <a:xfrm>
                <a:off x="4908195" y="5885026"/>
                <a:ext cx="455060" cy="209772"/>
              </a:xfrm>
              <a:prstGeom prst="rect">
                <a:avLst/>
              </a:prstGeom>
            </p:spPr>
          </p:pic>
          <p:pic>
            <p:nvPicPr>
              <p:cNvPr id="58" name="Graphic 57">
                <a:extLst>
                  <a:ext uri="{FF2B5EF4-FFF2-40B4-BE49-F238E27FC236}">
                    <a16:creationId xmlns:a16="http://schemas.microsoft.com/office/drawing/2014/main" id="{CC6E6D5A-0966-7C4D-87B9-3333E779437E}"/>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t="16747" b="8433"/>
              <a:stretch/>
            </p:blipFill>
            <p:spPr>
              <a:xfrm>
                <a:off x="4869793" y="5881457"/>
                <a:ext cx="530542" cy="223273"/>
              </a:xfrm>
              <a:prstGeom prst="rect">
                <a:avLst/>
              </a:prstGeom>
            </p:spPr>
          </p:pic>
          <p:pic>
            <p:nvPicPr>
              <p:cNvPr id="26" name="Picture 25">
                <a:extLst>
                  <a:ext uri="{FF2B5EF4-FFF2-40B4-BE49-F238E27FC236}">
                    <a16:creationId xmlns:a16="http://schemas.microsoft.com/office/drawing/2014/main" id="{1F330085-EB63-754E-ADDA-69784FF06D5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5673" t="38477" r="3560"/>
              <a:stretch/>
            </p:blipFill>
            <p:spPr>
              <a:xfrm>
                <a:off x="3218766" y="5465498"/>
                <a:ext cx="1652928" cy="763898"/>
              </a:xfrm>
              <a:prstGeom prst="rect">
                <a:avLst/>
              </a:prstGeom>
            </p:spPr>
          </p:pic>
        </p:grpSp>
        <p:sp>
          <p:nvSpPr>
            <p:cNvPr id="10" name="Title 1">
              <a:extLst>
                <a:ext uri="{FF2B5EF4-FFF2-40B4-BE49-F238E27FC236}">
                  <a16:creationId xmlns:a16="http://schemas.microsoft.com/office/drawing/2014/main" id="{4CE5789F-D583-F442-A9B3-5EA227AB30A3}"/>
                </a:ext>
              </a:extLst>
            </p:cNvPr>
            <p:cNvSpPr txBox="1">
              <a:spLocks/>
            </p:cNvSpPr>
            <p:nvPr/>
          </p:nvSpPr>
          <p:spPr>
            <a:xfrm>
              <a:off x="3262615" y="6124591"/>
              <a:ext cx="2139615" cy="112892"/>
            </a:xfrm>
            <a:prstGeom prst="rect">
              <a:avLst/>
            </a:prstGeom>
            <a:solidFill>
              <a:srgbClr val="00206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tabLst>
                  <a:tab pos="5429250" algn="l"/>
                </a:tabLst>
              </a:pPr>
              <a:endParaRPr lang="en-US" sz="1200" b="1"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53991B9D-04FA-2546-A457-A28EEABF1982}"/>
                </a:ext>
              </a:extLst>
            </p:cNvPr>
            <p:cNvSpPr/>
            <p:nvPr/>
          </p:nvSpPr>
          <p:spPr>
            <a:xfrm>
              <a:off x="4476903" y="6225224"/>
              <a:ext cx="1015021" cy="307777"/>
            </a:xfrm>
            <a:prstGeom prst="rect">
              <a:avLst/>
            </a:prstGeom>
          </p:spPr>
          <p:txBody>
            <a:bodyPr wrap="none">
              <a:spAutoFit/>
            </a:bodyPr>
            <a:lstStyle/>
            <a:p>
              <a:pPr algn="ctr">
                <a:tabLst>
                  <a:tab pos="5429250" algn="l"/>
                </a:tabLst>
              </a:pPr>
              <a:r>
                <a:rPr lang="en-US" sz="1400" b="1" dirty="0">
                  <a:latin typeface="Times New Roman" panose="02020603050405020304" pitchFamily="18" charset="0"/>
                  <a:cs typeface="Times New Roman" panose="02020603050405020304" pitchFamily="18" charset="0"/>
                </a:rPr>
                <a:t>WSO Staff</a:t>
              </a:r>
            </a:p>
          </p:txBody>
        </p:sp>
      </p:grpSp>
      <p:sp>
        <p:nvSpPr>
          <p:cNvPr id="83" name="Slide Number Placeholder 82">
            <a:extLst>
              <a:ext uri="{FF2B5EF4-FFF2-40B4-BE49-F238E27FC236}">
                <a16:creationId xmlns:a16="http://schemas.microsoft.com/office/drawing/2014/main" id="{C0840EDA-5A53-A94A-8983-E52CDA20A4DC}"/>
              </a:ext>
            </a:extLst>
          </p:cNvPr>
          <p:cNvSpPr>
            <a:spLocks noGrp="1"/>
          </p:cNvSpPr>
          <p:nvPr>
            <p:ph type="sldNum" sz="quarter" idx="12"/>
          </p:nvPr>
        </p:nvSpPr>
        <p:spPr>
          <a:xfrm>
            <a:off x="10244470" y="6356350"/>
            <a:ext cx="1802986" cy="365125"/>
          </a:xfrm>
        </p:spPr>
        <p:txBody>
          <a:bodyPr/>
          <a:lstStyle/>
          <a:p>
            <a:fld id="{EA0A81FB-CD6F-0043-BC2D-C489F657A805}" type="slidenum">
              <a:rPr lang="en-US" smtClean="0"/>
              <a:t>12</a:t>
            </a:fld>
            <a:endParaRPr lang="en-US"/>
          </a:p>
        </p:txBody>
      </p:sp>
      <p:grpSp>
        <p:nvGrpSpPr>
          <p:cNvPr id="23" name="Group 22">
            <a:extLst>
              <a:ext uri="{FF2B5EF4-FFF2-40B4-BE49-F238E27FC236}">
                <a16:creationId xmlns:a16="http://schemas.microsoft.com/office/drawing/2014/main" id="{CFF657E9-81E7-B56F-D68C-3A99A290B024}"/>
              </a:ext>
            </a:extLst>
          </p:cNvPr>
          <p:cNvGrpSpPr/>
          <p:nvPr/>
        </p:nvGrpSpPr>
        <p:grpSpPr>
          <a:xfrm>
            <a:off x="6912450" y="4111875"/>
            <a:ext cx="1976491" cy="373807"/>
            <a:chOff x="6948038" y="5835829"/>
            <a:chExt cx="1648938" cy="373807"/>
          </a:xfrm>
        </p:grpSpPr>
        <p:cxnSp>
          <p:nvCxnSpPr>
            <p:cNvPr id="24" name="Straight Connector 23">
              <a:extLst>
                <a:ext uri="{FF2B5EF4-FFF2-40B4-BE49-F238E27FC236}">
                  <a16:creationId xmlns:a16="http://schemas.microsoft.com/office/drawing/2014/main" id="{4ED568A9-308D-1EE6-DBAA-EF2174931578}"/>
                </a:ext>
              </a:extLst>
            </p:cNvPr>
            <p:cNvCxnSpPr>
              <a:cxnSpLocks/>
            </p:cNvCxnSpPr>
            <p:nvPr/>
          </p:nvCxnSpPr>
          <p:spPr>
            <a:xfrm>
              <a:off x="6948038" y="5889861"/>
              <a:ext cx="1130605"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31A2B78A-5C50-1A5B-1EA3-692374868475}"/>
                </a:ext>
              </a:extLst>
            </p:cNvPr>
            <p:cNvGrpSpPr/>
            <p:nvPr/>
          </p:nvGrpSpPr>
          <p:grpSpPr>
            <a:xfrm>
              <a:off x="8028101" y="5835829"/>
              <a:ext cx="568875" cy="373807"/>
              <a:chOff x="8028101" y="5835829"/>
              <a:chExt cx="568875" cy="373807"/>
            </a:xfrm>
          </p:grpSpPr>
          <p:sp>
            <p:nvSpPr>
              <p:cNvPr id="27" name="Rounded Rectangle 26">
                <a:extLst>
                  <a:ext uri="{FF2B5EF4-FFF2-40B4-BE49-F238E27FC236}">
                    <a16:creationId xmlns:a16="http://schemas.microsoft.com/office/drawing/2014/main" id="{987891F6-B4DF-05B0-B472-E91529FCD79F}"/>
                  </a:ext>
                </a:extLst>
              </p:cNvPr>
              <p:cNvSpPr/>
              <p:nvPr/>
            </p:nvSpPr>
            <p:spPr>
              <a:xfrm>
                <a:off x="8045759" y="5835829"/>
                <a:ext cx="551217" cy="238386"/>
              </a:xfrm>
              <a:prstGeom prst="round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AB110F5D-F835-6204-7B94-81940191B1F8}"/>
                  </a:ext>
                </a:extLst>
              </p:cNvPr>
              <p:cNvSpPr txBox="1"/>
              <p:nvPr/>
            </p:nvSpPr>
            <p:spPr>
              <a:xfrm>
                <a:off x="8028101" y="5846460"/>
                <a:ext cx="551217" cy="363176"/>
              </a:xfrm>
              <a:prstGeom prst="rect">
                <a:avLst/>
              </a:prstGeom>
              <a:noFill/>
            </p:spPr>
            <p:txBody>
              <a:bodyPr wrap="square" rtlCol="0">
                <a:spAutoFit/>
              </a:bodyPr>
              <a:lstStyle/>
              <a:p>
                <a:pPr>
                  <a:lnSpc>
                    <a:spcPct val="80000"/>
                  </a:lnSpc>
                </a:pPr>
                <a:r>
                  <a:rPr lang="en-US" sz="1100" b="1" dirty="0">
                    <a:solidFill>
                      <a:schemeClr val="bg1"/>
                    </a:solidFill>
                    <a:latin typeface="Times New Roman" panose="02020603050405020304" pitchFamily="18" charset="0"/>
                    <a:cs typeface="Times New Roman" panose="02020603050405020304" pitchFamily="18" charset="0"/>
                  </a:rPr>
                  <a:t>Regions</a:t>
                </a:r>
                <a:endParaRPr lang="en-US" sz="1100" dirty="0">
                  <a:solidFill>
                    <a:schemeClr val="bg1"/>
                  </a:solidFill>
                  <a:latin typeface="Times New Roman" panose="02020603050405020304" pitchFamily="18" charset="0"/>
                  <a:cs typeface="Times New Roman" panose="02020603050405020304" pitchFamily="18" charset="0"/>
                </a:endParaRPr>
              </a:p>
            </p:txBody>
          </p:sp>
        </p:grpSp>
      </p:grpSp>
      <p:grpSp>
        <p:nvGrpSpPr>
          <p:cNvPr id="17" name="Group 16">
            <a:extLst>
              <a:ext uri="{FF2B5EF4-FFF2-40B4-BE49-F238E27FC236}">
                <a16:creationId xmlns:a16="http://schemas.microsoft.com/office/drawing/2014/main" id="{6D3500E2-1848-981E-5796-606932483DC4}"/>
              </a:ext>
            </a:extLst>
          </p:cNvPr>
          <p:cNvGrpSpPr/>
          <p:nvPr/>
        </p:nvGrpSpPr>
        <p:grpSpPr>
          <a:xfrm>
            <a:off x="666404" y="1671142"/>
            <a:ext cx="1330817" cy="238386"/>
            <a:chOff x="8014032" y="5835829"/>
            <a:chExt cx="1239406" cy="238386"/>
          </a:xfrm>
        </p:grpSpPr>
        <p:cxnSp>
          <p:nvCxnSpPr>
            <p:cNvPr id="19" name="Straight Connector 18">
              <a:extLst>
                <a:ext uri="{FF2B5EF4-FFF2-40B4-BE49-F238E27FC236}">
                  <a16:creationId xmlns:a16="http://schemas.microsoft.com/office/drawing/2014/main" id="{5FCBC6B5-9B3C-470E-CD3F-CE610F418889}"/>
                </a:ext>
              </a:extLst>
            </p:cNvPr>
            <p:cNvCxnSpPr>
              <a:cxnSpLocks/>
            </p:cNvCxnSpPr>
            <p:nvPr/>
          </p:nvCxnSpPr>
          <p:spPr>
            <a:xfrm>
              <a:off x="8558457" y="5889861"/>
              <a:ext cx="694981"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F889486-6067-E133-5665-2ED247AF5753}"/>
                </a:ext>
              </a:extLst>
            </p:cNvPr>
            <p:cNvGrpSpPr/>
            <p:nvPr/>
          </p:nvGrpSpPr>
          <p:grpSpPr>
            <a:xfrm>
              <a:off x="8014032" y="5835829"/>
              <a:ext cx="612069" cy="238386"/>
              <a:chOff x="8014032" y="5835829"/>
              <a:chExt cx="612069" cy="238386"/>
            </a:xfrm>
          </p:grpSpPr>
          <p:sp>
            <p:nvSpPr>
              <p:cNvPr id="21" name="Rounded Rectangle 20">
                <a:extLst>
                  <a:ext uri="{FF2B5EF4-FFF2-40B4-BE49-F238E27FC236}">
                    <a16:creationId xmlns:a16="http://schemas.microsoft.com/office/drawing/2014/main" id="{4FB8D937-8657-7A09-B905-1271742B1CCF}"/>
                  </a:ext>
                </a:extLst>
              </p:cNvPr>
              <p:cNvSpPr/>
              <p:nvPr/>
            </p:nvSpPr>
            <p:spPr>
              <a:xfrm>
                <a:off x="8045759" y="5835829"/>
                <a:ext cx="545344" cy="238386"/>
              </a:xfrm>
              <a:prstGeom prst="roundRect">
                <a:avLst/>
              </a:prstGeom>
              <a:solidFill>
                <a:schemeClr val="accent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8ECC3BE6-412F-1C06-866B-266C039ADC43}"/>
                  </a:ext>
                </a:extLst>
              </p:cNvPr>
              <p:cNvSpPr txBox="1"/>
              <p:nvPr/>
            </p:nvSpPr>
            <p:spPr>
              <a:xfrm>
                <a:off x="8014032" y="5837413"/>
                <a:ext cx="612069" cy="227755"/>
              </a:xfrm>
              <a:prstGeom prst="rect">
                <a:avLst/>
              </a:prstGeom>
              <a:noFill/>
            </p:spPr>
            <p:txBody>
              <a:bodyPr wrap="square" rtlCol="0">
                <a:spAutoFit/>
              </a:bodyPr>
              <a:lstStyle/>
              <a:p>
                <a:pPr>
                  <a:lnSpc>
                    <a:spcPct val="80000"/>
                  </a:lnSpc>
                </a:pPr>
                <a:r>
                  <a:rPr lang="en-US" sz="1100" b="1" dirty="0">
                    <a:solidFill>
                      <a:schemeClr val="bg1"/>
                    </a:solidFill>
                    <a:latin typeface="Times New Roman" panose="02020603050405020304" pitchFamily="18" charset="0"/>
                    <a:cs typeface="Times New Roman" panose="02020603050405020304" pitchFamily="18" charset="0"/>
                  </a:rPr>
                  <a:t>Groups</a:t>
                </a:r>
                <a:endParaRPr lang="en-US" sz="1100" dirty="0">
                  <a:solidFill>
                    <a:schemeClr val="bg1"/>
                  </a:solidFill>
                  <a:latin typeface="Times New Roman" panose="02020603050405020304" pitchFamily="18" charset="0"/>
                  <a:cs typeface="Times New Roman" panose="02020603050405020304" pitchFamily="18" charset="0"/>
                </a:endParaRPr>
              </a:p>
            </p:txBody>
          </p:sp>
        </p:grpSp>
      </p:grpSp>
      <p:grpSp>
        <p:nvGrpSpPr>
          <p:cNvPr id="64" name="Group 63">
            <a:extLst>
              <a:ext uri="{FF2B5EF4-FFF2-40B4-BE49-F238E27FC236}">
                <a16:creationId xmlns:a16="http://schemas.microsoft.com/office/drawing/2014/main" id="{243A3835-C6C3-C333-A4D7-A16027F36098}"/>
              </a:ext>
            </a:extLst>
          </p:cNvPr>
          <p:cNvGrpSpPr/>
          <p:nvPr/>
        </p:nvGrpSpPr>
        <p:grpSpPr>
          <a:xfrm>
            <a:off x="5760818" y="5402390"/>
            <a:ext cx="4990155" cy="1179886"/>
            <a:chOff x="5760818" y="5402390"/>
            <a:chExt cx="4990155" cy="1179886"/>
          </a:xfrm>
        </p:grpSpPr>
        <p:cxnSp>
          <p:nvCxnSpPr>
            <p:cNvPr id="18" name="Straight Connector 17">
              <a:extLst>
                <a:ext uri="{FF2B5EF4-FFF2-40B4-BE49-F238E27FC236}">
                  <a16:creationId xmlns:a16="http://schemas.microsoft.com/office/drawing/2014/main" id="{4BF4007F-ED5B-8483-E71B-0D29C4B5FB53}"/>
                </a:ext>
              </a:extLst>
            </p:cNvPr>
            <p:cNvCxnSpPr>
              <a:cxnSpLocks/>
            </p:cNvCxnSpPr>
            <p:nvPr/>
          </p:nvCxnSpPr>
          <p:spPr>
            <a:xfrm>
              <a:off x="5868448" y="6129140"/>
              <a:ext cx="0" cy="82826"/>
            </a:xfrm>
            <a:prstGeom prst="line">
              <a:avLst/>
            </a:prstGeom>
            <a:ln w="15875">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69F52CC-F32E-9D85-7197-937F91BD34BB}"/>
                </a:ext>
              </a:extLst>
            </p:cNvPr>
            <p:cNvCxnSpPr>
              <a:cxnSpLocks/>
            </p:cNvCxnSpPr>
            <p:nvPr/>
          </p:nvCxnSpPr>
          <p:spPr>
            <a:xfrm flipH="1">
              <a:off x="6019878" y="6007775"/>
              <a:ext cx="1" cy="383863"/>
            </a:xfrm>
            <a:prstGeom prst="line">
              <a:avLst/>
            </a:prstGeom>
            <a:ln w="15875">
              <a:solidFill>
                <a:srgbClr val="4D3F3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0008716F-37F0-7608-F705-116DB6961453}"/>
                </a:ext>
              </a:extLst>
            </p:cNvPr>
            <p:cNvGrpSpPr/>
            <p:nvPr/>
          </p:nvGrpSpPr>
          <p:grpSpPr>
            <a:xfrm>
              <a:off x="5760818" y="5402390"/>
              <a:ext cx="4990155" cy="1179886"/>
              <a:chOff x="5760818" y="5402390"/>
              <a:chExt cx="4990155" cy="1179886"/>
            </a:xfrm>
          </p:grpSpPr>
          <p:grpSp>
            <p:nvGrpSpPr>
              <p:cNvPr id="42" name="Group 41">
                <a:extLst>
                  <a:ext uri="{FF2B5EF4-FFF2-40B4-BE49-F238E27FC236}">
                    <a16:creationId xmlns:a16="http://schemas.microsoft.com/office/drawing/2014/main" id="{29B9F6BB-945F-4041-9BB1-58D84C0F7EC0}"/>
                  </a:ext>
                </a:extLst>
              </p:cNvPr>
              <p:cNvGrpSpPr/>
              <p:nvPr/>
            </p:nvGrpSpPr>
            <p:grpSpPr>
              <a:xfrm>
                <a:off x="5863900" y="6048201"/>
                <a:ext cx="4212020" cy="265671"/>
                <a:chOff x="5055637" y="5504733"/>
                <a:chExt cx="3922673" cy="265671"/>
              </a:xfrm>
            </p:grpSpPr>
            <p:cxnSp>
              <p:nvCxnSpPr>
                <p:cNvPr id="43" name="Straight Connector 42">
                  <a:extLst>
                    <a:ext uri="{FF2B5EF4-FFF2-40B4-BE49-F238E27FC236}">
                      <a16:creationId xmlns:a16="http://schemas.microsoft.com/office/drawing/2014/main" id="{DC6764E7-994C-E04B-BB4C-2AF7212F4983}"/>
                    </a:ext>
                  </a:extLst>
                </p:cNvPr>
                <p:cNvCxnSpPr>
                  <a:cxnSpLocks/>
                </p:cNvCxnSpPr>
                <p:nvPr/>
              </p:nvCxnSpPr>
              <p:spPr>
                <a:xfrm>
                  <a:off x="5055637" y="5663949"/>
                  <a:ext cx="2695451" cy="0"/>
                </a:xfrm>
                <a:prstGeom prst="line">
                  <a:avLst/>
                </a:prstGeom>
                <a:ln w="15875">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E069A58F-41C3-C243-BDD8-77590C63D231}"/>
                    </a:ext>
                  </a:extLst>
                </p:cNvPr>
                <p:cNvGrpSpPr/>
                <p:nvPr/>
              </p:nvGrpSpPr>
              <p:grpSpPr>
                <a:xfrm>
                  <a:off x="7299182" y="5504733"/>
                  <a:ext cx="1679128" cy="265671"/>
                  <a:chOff x="7299182" y="5504733"/>
                  <a:chExt cx="1679128" cy="265671"/>
                </a:xfrm>
              </p:grpSpPr>
              <p:sp>
                <p:nvSpPr>
                  <p:cNvPr id="45" name="Rounded Rectangle 44">
                    <a:extLst>
                      <a:ext uri="{FF2B5EF4-FFF2-40B4-BE49-F238E27FC236}">
                        <a16:creationId xmlns:a16="http://schemas.microsoft.com/office/drawing/2014/main" id="{BA8F15FA-B4BC-654E-9430-E49C1BE46A93}"/>
                      </a:ext>
                    </a:extLst>
                  </p:cNvPr>
                  <p:cNvSpPr/>
                  <p:nvPr/>
                </p:nvSpPr>
                <p:spPr>
                  <a:xfrm>
                    <a:off x="7333715" y="5508794"/>
                    <a:ext cx="1593556" cy="261610"/>
                  </a:xfrm>
                  <a:prstGeom prst="roundRect">
                    <a:avLst/>
                  </a:prstGeom>
                  <a:solidFill>
                    <a:srgbClr val="7030A0"/>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DA4236EE-A93C-0046-8352-A9155EDF17EC}"/>
                      </a:ext>
                    </a:extLst>
                  </p:cNvPr>
                  <p:cNvSpPr txBox="1"/>
                  <p:nvPr/>
                </p:nvSpPr>
                <p:spPr>
                  <a:xfrm>
                    <a:off x="7299182" y="5504733"/>
                    <a:ext cx="1679128" cy="261610"/>
                  </a:xfrm>
                  <a:prstGeom prst="rect">
                    <a:avLst/>
                  </a:prstGeom>
                  <a:noFill/>
                </p:spPr>
                <p:txBody>
                  <a:bodyPr wrap="square" rtlCol="0">
                    <a:spAutoFit/>
                  </a:bodyPr>
                  <a:lstStyle/>
                  <a:p>
                    <a:r>
                      <a:rPr lang="en-US" sz="1100" b="1" dirty="0">
                        <a:solidFill>
                          <a:schemeClr val="bg1"/>
                        </a:solidFill>
                        <a:latin typeface="Times New Roman" panose="02020603050405020304" pitchFamily="18" charset="0"/>
                        <a:cs typeface="Times New Roman" panose="02020603050405020304" pitchFamily="18" charset="0"/>
                      </a:rPr>
                      <a:t>10 Region Trustee Liaisons</a:t>
                    </a:r>
                  </a:p>
                </p:txBody>
              </p:sp>
            </p:grpSp>
          </p:grpSp>
          <p:grpSp>
            <p:nvGrpSpPr>
              <p:cNvPr id="47" name="Group 46">
                <a:extLst>
                  <a:ext uri="{FF2B5EF4-FFF2-40B4-BE49-F238E27FC236}">
                    <a16:creationId xmlns:a16="http://schemas.microsoft.com/office/drawing/2014/main" id="{BF2092F4-AE82-A24E-A92F-6031E2EF4094}"/>
                  </a:ext>
                </a:extLst>
              </p:cNvPr>
              <p:cNvGrpSpPr/>
              <p:nvPr/>
            </p:nvGrpSpPr>
            <p:grpSpPr>
              <a:xfrm>
                <a:off x="6330330" y="5687366"/>
                <a:ext cx="1855160" cy="373807"/>
                <a:chOff x="7678444" y="5835829"/>
                <a:chExt cx="1727731" cy="373807"/>
              </a:xfrm>
            </p:grpSpPr>
            <p:cxnSp>
              <p:nvCxnSpPr>
                <p:cNvPr id="48" name="Straight Connector 47">
                  <a:extLst>
                    <a:ext uri="{FF2B5EF4-FFF2-40B4-BE49-F238E27FC236}">
                      <a16:creationId xmlns:a16="http://schemas.microsoft.com/office/drawing/2014/main" id="{A7D2C4EF-D3FF-BC46-BDDF-DCEAD929C202}"/>
                    </a:ext>
                  </a:extLst>
                </p:cNvPr>
                <p:cNvCxnSpPr>
                  <a:cxnSpLocks/>
                </p:cNvCxnSpPr>
                <p:nvPr/>
              </p:nvCxnSpPr>
              <p:spPr>
                <a:xfrm>
                  <a:off x="7678444" y="5889861"/>
                  <a:ext cx="400199" cy="0"/>
                </a:xfrm>
                <a:prstGeom prst="line">
                  <a:avLst/>
                </a:prstGeom>
                <a:ln w="15875">
                  <a:solidFill>
                    <a:srgbClr val="548235"/>
                  </a:solidFill>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D765021B-9A32-6F44-A90D-A9EAE1FBB30F}"/>
                    </a:ext>
                  </a:extLst>
                </p:cNvPr>
                <p:cNvGrpSpPr/>
                <p:nvPr/>
              </p:nvGrpSpPr>
              <p:grpSpPr>
                <a:xfrm>
                  <a:off x="8028101" y="5835829"/>
                  <a:ext cx="1378074" cy="373807"/>
                  <a:chOff x="8028101" y="5835829"/>
                  <a:chExt cx="1378074" cy="373807"/>
                </a:xfrm>
              </p:grpSpPr>
              <p:sp>
                <p:nvSpPr>
                  <p:cNvPr id="50" name="Rounded Rectangle 49">
                    <a:extLst>
                      <a:ext uri="{FF2B5EF4-FFF2-40B4-BE49-F238E27FC236}">
                        <a16:creationId xmlns:a16="http://schemas.microsoft.com/office/drawing/2014/main" id="{05013A94-FE9C-1046-9EC6-3090D9FE447F}"/>
                      </a:ext>
                    </a:extLst>
                  </p:cNvPr>
                  <p:cNvSpPr/>
                  <p:nvPr/>
                </p:nvSpPr>
                <p:spPr>
                  <a:xfrm>
                    <a:off x="8045757" y="5835829"/>
                    <a:ext cx="1273546" cy="363176"/>
                  </a:xfrm>
                  <a:prstGeom prst="roundRect">
                    <a:avLst/>
                  </a:prstGeom>
                  <a:solidFill>
                    <a:srgbClr val="548235"/>
                  </a:solidFill>
                  <a:ln w="1905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494CEA52-D9C6-6A4B-8839-CCE7AB1E5C4F}"/>
                      </a:ext>
                    </a:extLst>
                  </p:cNvPr>
                  <p:cNvSpPr txBox="1"/>
                  <p:nvPr/>
                </p:nvSpPr>
                <p:spPr>
                  <a:xfrm>
                    <a:off x="8028101" y="5846460"/>
                    <a:ext cx="1378074" cy="363176"/>
                  </a:xfrm>
                  <a:prstGeom prst="rect">
                    <a:avLst/>
                  </a:prstGeom>
                  <a:noFill/>
                </p:spPr>
                <p:txBody>
                  <a:bodyPr wrap="square" rtlCol="0">
                    <a:spAutoFit/>
                  </a:bodyPr>
                  <a:lstStyle/>
                  <a:p>
                    <a:pPr>
                      <a:lnSpc>
                        <a:spcPct val="80000"/>
                      </a:lnSpc>
                    </a:pPr>
                    <a:r>
                      <a:rPr lang="en-US" sz="1100" b="1" dirty="0">
                        <a:solidFill>
                          <a:schemeClr val="bg1"/>
                        </a:solidFill>
                        <a:latin typeface="Times New Roman" panose="02020603050405020304" pitchFamily="18" charset="0"/>
                        <a:cs typeface="Times New Roman" panose="02020603050405020304" pitchFamily="18" charset="0"/>
                      </a:rPr>
                      <a:t>Up to 9 Executive Committee Trustees </a:t>
                    </a:r>
                    <a:r>
                      <a:rPr lang="en-US" sz="1100" dirty="0">
                        <a:solidFill>
                          <a:schemeClr val="bg1"/>
                        </a:solidFill>
                        <a:latin typeface="Times New Roman" panose="02020603050405020304" pitchFamily="18" charset="0"/>
                        <a:cs typeface="Times New Roman" panose="02020603050405020304" pitchFamily="18" charset="0"/>
                      </a:rPr>
                      <a:t>  </a:t>
                    </a:r>
                  </a:p>
                </p:txBody>
              </p:sp>
            </p:grpSp>
          </p:grpSp>
          <p:sp>
            <p:nvSpPr>
              <p:cNvPr id="53" name="Rectangle 52">
                <a:extLst>
                  <a:ext uri="{FF2B5EF4-FFF2-40B4-BE49-F238E27FC236}">
                    <a16:creationId xmlns:a16="http://schemas.microsoft.com/office/drawing/2014/main" id="{EBC9F044-3770-844D-92DB-A1C4E519665F}"/>
                  </a:ext>
                </a:extLst>
              </p:cNvPr>
              <p:cNvSpPr/>
              <p:nvPr/>
            </p:nvSpPr>
            <p:spPr>
              <a:xfrm>
                <a:off x="5760818" y="5451009"/>
                <a:ext cx="530542" cy="253916"/>
              </a:xfrm>
              <a:prstGeom prst="rect">
                <a:avLst/>
              </a:prstGeom>
            </p:spPr>
            <p:txBody>
              <a:bodyPr wrap="square">
                <a:spAutoFit/>
              </a:bodyPr>
              <a:lstStyle/>
              <a:p>
                <a:pPr algn="ctr"/>
                <a:r>
                  <a:rPr lang="en-US" sz="1050" b="1" dirty="0">
                    <a:latin typeface="Times New Roman" panose="02020603050405020304" pitchFamily="18" charset="0"/>
                    <a:cs typeface="Times New Roman" panose="02020603050405020304" pitchFamily="18" charset="0"/>
                  </a:rPr>
                  <a:t>BOT</a:t>
                </a:r>
                <a:endParaRPr lang="en-US" sz="1050" b="1" dirty="0"/>
              </a:p>
            </p:txBody>
          </p:sp>
          <p:grpSp>
            <p:nvGrpSpPr>
              <p:cNvPr id="7" name="Group 6">
                <a:extLst>
                  <a:ext uri="{FF2B5EF4-FFF2-40B4-BE49-F238E27FC236}">
                    <a16:creationId xmlns:a16="http://schemas.microsoft.com/office/drawing/2014/main" id="{6B1BF34E-F63C-0DDB-4B30-A7D003DD62D3}"/>
                  </a:ext>
                </a:extLst>
              </p:cNvPr>
              <p:cNvGrpSpPr/>
              <p:nvPr/>
            </p:nvGrpSpPr>
            <p:grpSpPr>
              <a:xfrm>
                <a:off x="6212057" y="5402390"/>
                <a:ext cx="4538916" cy="262716"/>
                <a:chOff x="5736082" y="5507688"/>
                <a:chExt cx="4227110" cy="262716"/>
              </a:xfrm>
            </p:grpSpPr>
            <p:cxnSp>
              <p:nvCxnSpPr>
                <p:cNvPr id="8" name="Straight Connector 7">
                  <a:extLst>
                    <a:ext uri="{FF2B5EF4-FFF2-40B4-BE49-F238E27FC236}">
                      <a16:creationId xmlns:a16="http://schemas.microsoft.com/office/drawing/2014/main" id="{01AE6097-5FF4-755B-921A-06845BA7A4AC}"/>
                    </a:ext>
                  </a:extLst>
                </p:cNvPr>
                <p:cNvCxnSpPr>
                  <a:cxnSpLocks/>
                </p:cNvCxnSpPr>
                <p:nvPr/>
              </p:nvCxnSpPr>
              <p:spPr>
                <a:xfrm>
                  <a:off x="5736082" y="5686694"/>
                  <a:ext cx="2016684" cy="0"/>
                </a:xfrm>
                <a:prstGeom prst="line">
                  <a:avLst/>
                </a:prstGeom>
                <a:ln w="15875">
                  <a:solidFill>
                    <a:srgbClr val="F4B18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1E1F8E1-8D07-5DC5-759B-46F877E9F2DF}"/>
                    </a:ext>
                  </a:extLst>
                </p:cNvPr>
                <p:cNvGrpSpPr/>
                <p:nvPr/>
              </p:nvGrpSpPr>
              <p:grpSpPr>
                <a:xfrm>
                  <a:off x="7705014" y="5507688"/>
                  <a:ext cx="2258178" cy="262716"/>
                  <a:chOff x="7705014" y="5507688"/>
                  <a:chExt cx="2258178" cy="262716"/>
                </a:xfrm>
              </p:grpSpPr>
              <p:sp>
                <p:nvSpPr>
                  <p:cNvPr id="11" name="Rounded Rectangle 10">
                    <a:extLst>
                      <a:ext uri="{FF2B5EF4-FFF2-40B4-BE49-F238E27FC236}">
                        <a16:creationId xmlns:a16="http://schemas.microsoft.com/office/drawing/2014/main" id="{6253E3A6-5CA4-2DAC-3530-47A9D7F7B9FE}"/>
                      </a:ext>
                    </a:extLst>
                  </p:cNvPr>
                  <p:cNvSpPr/>
                  <p:nvPr/>
                </p:nvSpPr>
                <p:spPr>
                  <a:xfrm>
                    <a:off x="7730779" y="5508794"/>
                    <a:ext cx="2165469" cy="261610"/>
                  </a:xfrm>
                  <a:prstGeom prst="roundRect">
                    <a:avLst/>
                  </a:prstGeom>
                  <a:solidFill>
                    <a:srgbClr val="F4B183">
                      <a:alpha val="83434"/>
                    </a:srgbClr>
                  </a:solidFill>
                  <a:ln w="19050">
                    <a:solidFill>
                      <a:srgbClr val="F4B183">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58D471CB-FD2F-672F-3BF4-24A165D631C1}"/>
                      </a:ext>
                    </a:extLst>
                  </p:cNvPr>
                  <p:cNvSpPr txBox="1"/>
                  <p:nvPr/>
                </p:nvSpPr>
                <p:spPr>
                  <a:xfrm>
                    <a:off x="7705014" y="5507688"/>
                    <a:ext cx="2258178" cy="261610"/>
                  </a:xfrm>
                  <a:prstGeom prst="rect">
                    <a:avLst/>
                  </a:prstGeom>
                  <a:noFill/>
                  <a:ln>
                    <a:noFill/>
                  </a:ln>
                </p:spPr>
                <p:txBody>
                  <a:bodyPr wrap="square" rtlCol="0">
                    <a:spAutoFit/>
                  </a:bodyPr>
                  <a:lstStyle/>
                  <a:p>
                    <a:r>
                      <a:rPr lang="en-US" sz="1100" b="1" dirty="0">
                        <a:latin typeface="Times New Roman" panose="02020603050405020304" pitchFamily="18" charset="0"/>
                        <a:cs typeface="Times New Roman" panose="02020603050405020304" pitchFamily="18" charset="0"/>
                      </a:rPr>
                      <a:t>16 Total Board of Trustees Members</a:t>
                    </a:r>
                  </a:p>
                </p:txBody>
              </p:sp>
            </p:grpSp>
          </p:grpSp>
          <p:grpSp>
            <p:nvGrpSpPr>
              <p:cNvPr id="32" name="Group 31">
                <a:extLst>
                  <a:ext uri="{FF2B5EF4-FFF2-40B4-BE49-F238E27FC236}">
                    <a16:creationId xmlns:a16="http://schemas.microsoft.com/office/drawing/2014/main" id="{1E17ED3E-457D-9887-4EEC-2288CC2045A5}"/>
                  </a:ext>
                </a:extLst>
              </p:cNvPr>
              <p:cNvGrpSpPr/>
              <p:nvPr/>
            </p:nvGrpSpPr>
            <p:grpSpPr>
              <a:xfrm>
                <a:off x="6013528" y="6343890"/>
                <a:ext cx="2171683" cy="238386"/>
                <a:chOff x="7383663" y="5835829"/>
                <a:chExt cx="2022512" cy="238386"/>
              </a:xfrm>
            </p:grpSpPr>
            <p:cxnSp>
              <p:nvCxnSpPr>
                <p:cNvPr id="34" name="Straight Connector 33">
                  <a:extLst>
                    <a:ext uri="{FF2B5EF4-FFF2-40B4-BE49-F238E27FC236}">
                      <a16:creationId xmlns:a16="http://schemas.microsoft.com/office/drawing/2014/main" id="{D6E5005E-1A68-9874-C381-865C17526127}"/>
                    </a:ext>
                  </a:extLst>
                </p:cNvPr>
                <p:cNvCxnSpPr>
                  <a:cxnSpLocks/>
                </p:cNvCxnSpPr>
                <p:nvPr/>
              </p:nvCxnSpPr>
              <p:spPr>
                <a:xfrm>
                  <a:off x="7383663" y="5889861"/>
                  <a:ext cx="694981" cy="0"/>
                </a:xfrm>
                <a:prstGeom prst="line">
                  <a:avLst/>
                </a:prstGeom>
                <a:ln w="15875">
                  <a:solidFill>
                    <a:srgbClr val="4D3F3F"/>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560FC715-5B15-CB8F-4EBD-A3A2F46C24A2}"/>
                    </a:ext>
                  </a:extLst>
                </p:cNvPr>
                <p:cNvGrpSpPr/>
                <p:nvPr/>
              </p:nvGrpSpPr>
              <p:grpSpPr>
                <a:xfrm>
                  <a:off x="8028101" y="5835829"/>
                  <a:ext cx="1378074" cy="238386"/>
                  <a:chOff x="8028101" y="5835829"/>
                  <a:chExt cx="1378074" cy="238386"/>
                </a:xfrm>
              </p:grpSpPr>
              <p:sp>
                <p:nvSpPr>
                  <p:cNvPr id="36" name="Rounded Rectangle 35">
                    <a:extLst>
                      <a:ext uri="{FF2B5EF4-FFF2-40B4-BE49-F238E27FC236}">
                        <a16:creationId xmlns:a16="http://schemas.microsoft.com/office/drawing/2014/main" id="{25015E30-6FB7-449D-04F6-8DE7533174D7}"/>
                      </a:ext>
                    </a:extLst>
                  </p:cNvPr>
                  <p:cNvSpPr/>
                  <p:nvPr/>
                </p:nvSpPr>
                <p:spPr>
                  <a:xfrm>
                    <a:off x="8045758" y="5835829"/>
                    <a:ext cx="934629" cy="238386"/>
                  </a:xfrm>
                  <a:prstGeom prst="roundRect">
                    <a:avLst/>
                  </a:prstGeom>
                  <a:solidFill>
                    <a:srgbClr val="4D3F3F"/>
                  </a:solidFill>
                  <a:ln w="19050">
                    <a:solidFill>
                      <a:srgbClr val="4D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8D227852-AC96-56D8-A512-E019C1A6188B}"/>
                      </a:ext>
                    </a:extLst>
                  </p:cNvPr>
                  <p:cNvSpPr txBox="1"/>
                  <p:nvPr/>
                </p:nvSpPr>
                <p:spPr>
                  <a:xfrm>
                    <a:off x="8028101" y="5846460"/>
                    <a:ext cx="1378074" cy="227755"/>
                  </a:xfrm>
                  <a:prstGeom prst="rect">
                    <a:avLst/>
                  </a:prstGeom>
                  <a:noFill/>
                </p:spPr>
                <p:txBody>
                  <a:bodyPr wrap="square" rtlCol="0">
                    <a:spAutoFit/>
                  </a:bodyPr>
                  <a:lstStyle/>
                  <a:p>
                    <a:pPr>
                      <a:lnSpc>
                        <a:spcPct val="80000"/>
                      </a:lnSpc>
                    </a:pPr>
                    <a:r>
                      <a:rPr lang="en-US" sz="1100" b="1" dirty="0">
                        <a:solidFill>
                          <a:schemeClr val="bg1"/>
                        </a:solidFill>
                        <a:latin typeface="Times New Roman" panose="02020603050405020304" pitchFamily="18" charset="0"/>
                        <a:cs typeface="Times New Roman" panose="02020603050405020304" pitchFamily="18" charset="0"/>
                      </a:rPr>
                      <a:t>Serve on Both</a:t>
                    </a:r>
                    <a:endParaRPr lang="en-US" sz="1100" dirty="0">
                      <a:solidFill>
                        <a:schemeClr val="bg1"/>
                      </a:solidFill>
                      <a:latin typeface="Times New Roman" panose="02020603050405020304" pitchFamily="18" charset="0"/>
                      <a:cs typeface="Times New Roman" panose="02020603050405020304" pitchFamily="18" charset="0"/>
                    </a:endParaRPr>
                  </a:p>
                </p:txBody>
              </p:sp>
            </p:grpSp>
          </p:grpSp>
        </p:grpSp>
      </p:grpSp>
      <p:grpSp>
        <p:nvGrpSpPr>
          <p:cNvPr id="38" name="Group 37">
            <a:extLst>
              <a:ext uri="{FF2B5EF4-FFF2-40B4-BE49-F238E27FC236}">
                <a16:creationId xmlns:a16="http://schemas.microsoft.com/office/drawing/2014/main" id="{B12B1445-1FE1-F396-4FDC-0963FF506287}"/>
              </a:ext>
            </a:extLst>
          </p:cNvPr>
          <p:cNvGrpSpPr/>
          <p:nvPr/>
        </p:nvGrpSpPr>
        <p:grpSpPr>
          <a:xfrm>
            <a:off x="681344" y="2345706"/>
            <a:ext cx="2115807" cy="433541"/>
            <a:chOff x="8020434" y="5835828"/>
            <a:chExt cx="1898389" cy="433541"/>
          </a:xfrm>
        </p:grpSpPr>
        <p:cxnSp>
          <p:nvCxnSpPr>
            <p:cNvPr id="39" name="Straight Connector 38">
              <a:extLst>
                <a:ext uri="{FF2B5EF4-FFF2-40B4-BE49-F238E27FC236}">
                  <a16:creationId xmlns:a16="http://schemas.microsoft.com/office/drawing/2014/main" id="{9D22BEF1-8020-3213-B139-E3F373C5DA26}"/>
                </a:ext>
              </a:extLst>
            </p:cNvPr>
            <p:cNvCxnSpPr>
              <a:cxnSpLocks/>
            </p:cNvCxnSpPr>
            <p:nvPr/>
          </p:nvCxnSpPr>
          <p:spPr>
            <a:xfrm>
              <a:off x="8948215" y="5965486"/>
              <a:ext cx="970608" cy="0"/>
            </a:xfrm>
            <a:prstGeom prst="line">
              <a:avLst/>
            </a:prstGeom>
            <a:ln w="158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291D50CF-8BB4-7205-A7BC-681B2CF0D62D}"/>
                </a:ext>
              </a:extLst>
            </p:cNvPr>
            <p:cNvGrpSpPr/>
            <p:nvPr/>
          </p:nvGrpSpPr>
          <p:grpSpPr>
            <a:xfrm>
              <a:off x="8020434" y="5835828"/>
              <a:ext cx="1016599" cy="433541"/>
              <a:chOff x="8020434" y="5835828"/>
              <a:chExt cx="1016599" cy="433541"/>
            </a:xfrm>
          </p:grpSpPr>
          <p:sp>
            <p:nvSpPr>
              <p:cNvPr id="41" name="Rounded Rectangle 40">
                <a:extLst>
                  <a:ext uri="{FF2B5EF4-FFF2-40B4-BE49-F238E27FC236}">
                    <a16:creationId xmlns:a16="http://schemas.microsoft.com/office/drawing/2014/main" id="{CDB29CEB-D371-13C7-66CD-99D536725AC2}"/>
                  </a:ext>
                </a:extLst>
              </p:cNvPr>
              <p:cNvSpPr/>
              <p:nvPr/>
            </p:nvSpPr>
            <p:spPr>
              <a:xfrm>
                <a:off x="8020434" y="5835828"/>
                <a:ext cx="1016599" cy="433541"/>
              </a:xfrm>
              <a:prstGeom prst="roundRect">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1C311972-8880-6662-4756-FA897466637D}"/>
                  </a:ext>
                </a:extLst>
              </p:cNvPr>
              <p:cNvSpPr txBox="1"/>
              <p:nvPr/>
            </p:nvSpPr>
            <p:spPr>
              <a:xfrm>
                <a:off x="8020434" y="5879252"/>
                <a:ext cx="1016599" cy="363176"/>
              </a:xfrm>
              <a:prstGeom prst="rect">
                <a:avLst/>
              </a:prstGeom>
              <a:noFill/>
              <a:ln>
                <a:noFill/>
              </a:ln>
            </p:spPr>
            <p:txBody>
              <a:bodyPr wrap="square" rtlCol="0">
                <a:spAutoFit/>
              </a:bodyPr>
              <a:lstStyle/>
              <a:p>
                <a:pPr>
                  <a:lnSpc>
                    <a:spcPct val="80000"/>
                  </a:lnSpc>
                </a:pPr>
                <a:r>
                  <a:rPr lang="en-US" sz="1100" b="1" dirty="0">
                    <a:solidFill>
                      <a:schemeClr val="bg1"/>
                    </a:solidFill>
                    <a:latin typeface="Times New Roman" panose="02020603050405020304" pitchFamily="18" charset="0"/>
                    <a:cs typeface="Times New Roman" panose="02020603050405020304" pitchFamily="18" charset="0"/>
                  </a:rPr>
                  <a:t>Intergroups /</a:t>
                </a:r>
                <a:br>
                  <a:rPr lang="en-US" sz="1100" b="1" dirty="0">
                    <a:solidFill>
                      <a:schemeClr val="bg1"/>
                    </a:solidFill>
                    <a:latin typeface="Times New Roman" panose="02020603050405020304" pitchFamily="18" charset="0"/>
                    <a:cs typeface="Times New Roman" panose="02020603050405020304" pitchFamily="18" charset="0"/>
                  </a:rPr>
                </a:br>
                <a:r>
                  <a:rPr lang="en-US" sz="1100" b="1" dirty="0">
                    <a:solidFill>
                      <a:schemeClr val="bg1"/>
                    </a:solidFill>
                    <a:latin typeface="Times New Roman" panose="02020603050405020304" pitchFamily="18" charset="0"/>
                    <a:cs typeface="Times New Roman" panose="02020603050405020304" pitchFamily="18" charset="0"/>
                  </a:rPr>
                  <a:t>Service Boards</a:t>
                </a:r>
                <a:endParaRPr lang="en-US" sz="1100" dirty="0">
                  <a:solidFill>
                    <a:schemeClr val="bg1"/>
                  </a:solidFill>
                  <a:latin typeface="Times New Roman" panose="02020603050405020304" pitchFamily="18" charset="0"/>
                  <a:cs typeface="Times New Roman" panose="02020603050405020304" pitchFamily="18" charset="0"/>
                </a:endParaRPr>
              </a:p>
            </p:txBody>
          </p:sp>
        </p:grpSp>
      </p:grpSp>
      <p:sp>
        <p:nvSpPr>
          <p:cNvPr id="55" name="TextBox 54">
            <a:extLst>
              <a:ext uri="{FF2B5EF4-FFF2-40B4-BE49-F238E27FC236}">
                <a16:creationId xmlns:a16="http://schemas.microsoft.com/office/drawing/2014/main" id="{AE0BBFF0-640B-6DB4-8410-6B19C62672FE}"/>
              </a:ext>
            </a:extLst>
          </p:cNvPr>
          <p:cNvSpPr txBox="1"/>
          <p:nvPr/>
        </p:nvSpPr>
        <p:spPr>
          <a:xfrm>
            <a:off x="609053" y="2788298"/>
            <a:ext cx="3845716" cy="2446824"/>
          </a:xfrm>
          <a:prstGeom prst="rect">
            <a:avLst/>
          </a:prstGeom>
          <a:noFill/>
        </p:spPr>
        <p:txBody>
          <a:bodyPr wrap="square">
            <a:spAutoFit/>
          </a:bodyPr>
          <a:lstStyle/>
          <a:p>
            <a:r>
              <a:rPr lang="en-US" sz="9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a:t>
            </a:r>
            <a:r>
              <a:rPr lang="en-US" sz="9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en-US" sz="900" dirty="0">
                <a:latin typeface="Calibri" panose="020F0502020204030204" pitchFamily="34" charset="0"/>
                <a:cs typeface="Calibri" panose="020F0502020204030204" pitchFamily="34" charset="0"/>
              </a:rPr>
              <a:t>Intergroups (IGs) are usually formed of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meetings with a common bond. An intergroup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may affiliate with one national service board if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it exists, shall be affiliated with one region, and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may participate in one or more language service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boards. If the intergroup affiliates with a national service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board, that intergroup may choose to affiliate with the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national service board’s region or choose to remain in the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currently assigned region. An IG may send one delegate to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WSBC for every fifteen affiliated meetings or fraction thereof.</a:t>
            </a:r>
          </a:p>
          <a:p>
            <a:pPr marL="0" marR="0"/>
            <a:r>
              <a:rPr lang="en-US" sz="900" dirty="0">
                <a:effectLst/>
                <a:latin typeface="Calibri" panose="020F0502020204030204" pitchFamily="34" charset="0"/>
                <a:ea typeface="Times New Roman" panose="02020603050405020304" pitchFamily="18" charset="0"/>
                <a:cs typeface="Calibri" panose="020F0502020204030204" pitchFamily="34" charset="0"/>
              </a:rPr>
              <a:t> </a:t>
            </a:r>
          </a:p>
          <a:p>
            <a:pPr marL="0" marR="0"/>
            <a:r>
              <a:rPr lang="en-US" sz="9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a:t>
            </a:r>
            <a:r>
              <a:rPr lang="en-US" sz="900" dirty="0">
                <a:effectLst/>
                <a:latin typeface="Calibri" panose="020F0502020204030204" pitchFamily="34" charset="0"/>
                <a:ea typeface="Times New Roman" panose="02020603050405020304" pitchFamily="18" charset="0"/>
                <a:cs typeface="Calibri" panose="020F0502020204030204" pitchFamily="34" charset="0"/>
              </a:rPr>
              <a:t>National service boards (NSBs) provide support for groups </a:t>
            </a:r>
            <a:br>
              <a:rPr lang="en-US" sz="900" dirty="0">
                <a:effectLst/>
                <a:latin typeface="Calibri" panose="020F0502020204030204" pitchFamily="34" charset="0"/>
                <a:ea typeface="Times New Roman" panose="02020603050405020304" pitchFamily="18" charset="0"/>
                <a:cs typeface="Calibri" panose="020F0502020204030204" pitchFamily="34" charset="0"/>
              </a:rPr>
            </a:br>
            <a:r>
              <a:rPr lang="en-US" sz="900" dirty="0">
                <a:effectLst/>
                <a:latin typeface="Calibri" panose="020F0502020204030204" pitchFamily="34" charset="0"/>
                <a:ea typeface="Times New Roman" panose="02020603050405020304" pitchFamily="18" charset="0"/>
                <a:cs typeface="Calibri" panose="020F0502020204030204" pitchFamily="34" charset="0"/>
              </a:rPr>
              <a:t>and/or intergroups within one country that are not otherwise served </a:t>
            </a:r>
            <a:br>
              <a:rPr lang="en-US" sz="900" dirty="0">
                <a:effectLst/>
                <a:latin typeface="Calibri" panose="020F0502020204030204" pitchFamily="34" charset="0"/>
                <a:ea typeface="Times New Roman" panose="02020603050405020304" pitchFamily="18" charset="0"/>
                <a:cs typeface="Calibri" panose="020F0502020204030204" pitchFamily="34" charset="0"/>
              </a:rPr>
            </a:br>
            <a:r>
              <a:rPr lang="en-US" sz="900" dirty="0">
                <a:effectLst/>
                <a:latin typeface="Calibri" panose="020F0502020204030204" pitchFamily="34" charset="0"/>
                <a:ea typeface="Times New Roman" panose="02020603050405020304" pitchFamily="18" charset="0"/>
                <a:cs typeface="Calibri" panose="020F0502020204030204" pitchFamily="34" charset="0"/>
              </a:rPr>
              <a:t>within the existing service structure. An NSB </a:t>
            </a:r>
            <a:r>
              <a:rPr lang="en-US" sz="9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is affiliated with the region where its nation exists and may participate in one or more language service boards. </a:t>
            </a:r>
            <a:r>
              <a:rPr lang="en-US" sz="900" dirty="0">
                <a:effectLst/>
                <a:latin typeface="Calibri" panose="020F0502020204030204" pitchFamily="34" charset="0"/>
                <a:ea typeface="Times New Roman" panose="02020603050405020304" pitchFamily="18" charset="0"/>
                <a:cs typeface="Calibri" panose="020F0502020204030204" pitchFamily="34" charset="0"/>
              </a:rPr>
              <a:t>An NSB may send one delegate to WSBC for every fifteen affiliated meetings or fraction thereof.</a:t>
            </a:r>
          </a:p>
        </p:txBody>
      </p:sp>
      <p:sp>
        <p:nvSpPr>
          <p:cNvPr id="59" name="TextBox 58">
            <a:extLst>
              <a:ext uri="{FF2B5EF4-FFF2-40B4-BE49-F238E27FC236}">
                <a16:creationId xmlns:a16="http://schemas.microsoft.com/office/drawing/2014/main" id="{B989C42E-5C68-D868-77A7-538E579FD200}"/>
              </a:ext>
            </a:extLst>
          </p:cNvPr>
          <p:cNvSpPr txBox="1"/>
          <p:nvPr/>
        </p:nvSpPr>
        <p:spPr>
          <a:xfrm>
            <a:off x="9025091" y="2276260"/>
            <a:ext cx="2819688" cy="1338828"/>
          </a:xfrm>
          <a:prstGeom prst="rect">
            <a:avLst/>
          </a:prstGeom>
          <a:noFill/>
        </p:spPr>
        <p:txBody>
          <a:bodyPr wrap="square">
            <a:spAutoFit/>
          </a:bodyPr>
          <a:lstStyle/>
          <a:p>
            <a:pPr algn="r"/>
            <a:r>
              <a:rPr lang="en-US" sz="900" b="1" dirty="0">
                <a:latin typeface="Calibri" panose="020F0502020204030204" pitchFamily="34" charset="0"/>
                <a:cs typeface="Calibri" panose="020F0502020204030204" pitchFamily="34" charset="0"/>
              </a:rPr>
              <a:t>3) </a:t>
            </a:r>
            <a:r>
              <a:rPr lang="en-US" sz="900" dirty="0">
                <a:latin typeface="Calibri" panose="020F0502020204030204" pitchFamily="34" charset="0"/>
                <a:cs typeface="Calibri" panose="020F0502020204030204" pitchFamily="34" charset="0"/>
              </a:rPr>
              <a:t>Language service boards (LSBs) serve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groups, intergroups and/or national service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boards, usually in different countries, that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share a common language. Specific-focus service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boards (SFSBs) serve the common needs of groups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and intergroups with the same specific focus, regardless of geographic proximity. LSBs and SFSBs may or may not affiliate with a region. Each LSB and SFSB may send only one delegate to WSBC. </a:t>
            </a:r>
          </a:p>
        </p:txBody>
      </p:sp>
      <p:cxnSp>
        <p:nvCxnSpPr>
          <p:cNvPr id="2" name="Straight Connector 1">
            <a:extLst>
              <a:ext uri="{FF2B5EF4-FFF2-40B4-BE49-F238E27FC236}">
                <a16:creationId xmlns:a16="http://schemas.microsoft.com/office/drawing/2014/main" id="{E1D47C21-9467-B6F4-8428-B8B623B9651F}"/>
              </a:ext>
            </a:extLst>
          </p:cNvPr>
          <p:cNvCxnSpPr>
            <a:cxnSpLocks/>
          </p:cNvCxnSpPr>
          <p:nvPr/>
        </p:nvCxnSpPr>
        <p:spPr>
          <a:xfrm flipV="1">
            <a:off x="2679700" y="2847975"/>
            <a:ext cx="647700" cy="69850"/>
          </a:xfrm>
          <a:prstGeom prst="line">
            <a:avLst/>
          </a:prstGeom>
          <a:ln w="19050">
            <a:solidFill>
              <a:schemeClr val="accent6">
                <a:lumMod val="60000"/>
                <a:lumOff val="40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65C8FDD-1695-5207-7179-5A5E6F60F561}"/>
              </a:ext>
            </a:extLst>
          </p:cNvPr>
          <p:cNvCxnSpPr>
            <a:cxnSpLocks/>
          </p:cNvCxnSpPr>
          <p:nvPr/>
        </p:nvCxnSpPr>
        <p:spPr>
          <a:xfrm flipV="1">
            <a:off x="3570237" y="2962031"/>
            <a:ext cx="1845825" cy="1446891"/>
          </a:xfrm>
          <a:prstGeom prst="line">
            <a:avLst/>
          </a:prstGeom>
          <a:ln w="19050">
            <a:solidFill>
              <a:schemeClr val="accent6">
                <a:lumMod val="60000"/>
                <a:lumOff val="40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DDB94E5-FE1C-C929-D5F5-A4992BC12400}"/>
              </a:ext>
            </a:extLst>
          </p:cNvPr>
          <p:cNvCxnSpPr>
            <a:cxnSpLocks/>
          </p:cNvCxnSpPr>
          <p:nvPr/>
        </p:nvCxnSpPr>
        <p:spPr>
          <a:xfrm flipV="1">
            <a:off x="9025091" y="2397642"/>
            <a:ext cx="767495" cy="287993"/>
          </a:xfrm>
          <a:prstGeom prst="line">
            <a:avLst/>
          </a:prstGeom>
          <a:ln w="19050">
            <a:solidFill>
              <a:schemeClr val="accent6">
                <a:lumMod val="60000"/>
                <a:lumOff val="40000"/>
              </a:schemeClr>
            </a:solidFill>
            <a:prstDash val="lg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0645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 name="Title 1">
            <a:extLst>
              <a:ext uri="{FF2B5EF4-FFF2-40B4-BE49-F238E27FC236}">
                <a16:creationId xmlns:a16="http://schemas.microsoft.com/office/drawing/2014/main" id="{9F2EA033-4575-2741-92C8-E3DD67C95E6F}"/>
              </a:ext>
            </a:extLst>
          </p:cNvPr>
          <p:cNvSpPr txBox="1">
            <a:spLocks/>
          </p:cNvSpPr>
          <p:nvPr/>
        </p:nvSpPr>
        <p:spPr>
          <a:xfrm>
            <a:off x="513446" y="1213429"/>
            <a:ext cx="3913412" cy="10791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AFFILIATION AND PARTICIPATION FLOW CHART </a:t>
            </a:r>
          </a:p>
        </p:txBody>
      </p:sp>
      <p:cxnSp>
        <p:nvCxnSpPr>
          <p:cNvPr id="75" name="Straight Connector 74">
            <a:extLst>
              <a:ext uri="{FF2B5EF4-FFF2-40B4-BE49-F238E27FC236}">
                <a16:creationId xmlns:a16="http://schemas.microsoft.com/office/drawing/2014/main" id="{680E0A1F-B733-9B4F-927F-D62323CF16DF}"/>
              </a:ext>
            </a:extLst>
          </p:cNvPr>
          <p:cNvCxnSpPr>
            <a:cxnSpLocks/>
          </p:cNvCxnSpPr>
          <p:nvPr/>
        </p:nvCxnSpPr>
        <p:spPr>
          <a:xfrm>
            <a:off x="4426858" y="731108"/>
            <a:ext cx="0" cy="55125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C580DB1E-A616-F14C-9840-BE43057131C0}"/>
              </a:ext>
            </a:extLst>
          </p:cNvPr>
          <p:cNvSpPr>
            <a:spLocks noGrp="1"/>
          </p:cNvSpPr>
          <p:nvPr>
            <p:ph type="sldNum" sz="quarter" idx="12"/>
          </p:nvPr>
        </p:nvSpPr>
        <p:spPr/>
        <p:txBody>
          <a:bodyPr/>
          <a:lstStyle/>
          <a:p>
            <a:fld id="{EA0A81FB-CD6F-0043-BC2D-C489F657A805}" type="slidenum">
              <a:rPr lang="en-US" smtClean="0"/>
              <a:t>13</a:t>
            </a:fld>
            <a:endParaRPr lang="en-US"/>
          </a:p>
        </p:txBody>
      </p:sp>
      <p:pic>
        <p:nvPicPr>
          <p:cNvPr id="8" name="Picture 7">
            <a:extLst>
              <a:ext uri="{FF2B5EF4-FFF2-40B4-BE49-F238E27FC236}">
                <a16:creationId xmlns:a16="http://schemas.microsoft.com/office/drawing/2014/main" id="{C2AC577F-033F-F94B-B202-636C9BBA7D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71990" y="319489"/>
            <a:ext cx="4946573" cy="6192561"/>
          </a:xfrm>
          <a:prstGeom prst="rect">
            <a:avLst/>
          </a:prstGeom>
        </p:spPr>
      </p:pic>
    </p:spTree>
    <p:extLst>
      <p:ext uri="{BB962C8B-B14F-4D97-AF65-F5344CB8AC3E}">
        <p14:creationId xmlns:p14="http://schemas.microsoft.com/office/powerpoint/2010/main" val="630362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846CB7-84F8-EE47-8163-9F5D19DE3C40}"/>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2" name="Rectangle 1">
            <a:extLst>
              <a:ext uri="{FF2B5EF4-FFF2-40B4-BE49-F238E27FC236}">
                <a16:creationId xmlns:a16="http://schemas.microsoft.com/office/drawing/2014/main" id="{1F7884CB-0BA4-0C4C-9E5C-3DA0D1B14F43}"/>
              </a:ext>
            </a:extLst>
          </p:cNvPr>
          <p:cNvSpPr/>
          <p:nvPr/>
        </p:nvSpPr>
        <p:spPr>
          <a:xfrm>
            <a:off x="0" y="2740992"/>
            <a:ext cx="12192000" cy="975652"/>
          </a:xfrm>
          <a:prstGeom prst="rect">
            <a:avLst/>
          </a:prstGeom>
        </p:spPr>
        <p:txBody>
          <a:bodyPr wrap="square">
            <a:spAutoFit/>
          </a:bodyPr>
          <a:lstStyle/>
          <a:p>
            <a:pPr algn="ctr">
              <a:lnSpc>
                <a:spcPct val="80000"/>
              </a:lnSpc>
            </a:pPr>
            <a:r>
              <a:rPr lang="en-US" sz="7000" b="1" cap="all" dirty="0">
                <a:solidFill>
                  <a:schemeClr val="bg1"/>
                </a:solidFill>
              </a:rPr>
              <a:t>TWELVE TRADITIONS OF OA</a:t>
            </a:r>
            <a:endParaRPr lang="en-US" sz="7000" cap="all" dirty="0">
              <a:solidFill>
                <a:schemeClr val="bg1"/>
              </a:solidFill>
            </a:endParaRPr>
          </a:p>
        </p:txBody>
      </p:sp>
      <p:sp>
        <p:nvSpPr>
          <p:cNvPr id="4" name="Slide Number Placeholder 3">
            <a:extLst>
              <a:ext uri="{FF2B5EF4-FFF2-40B4-BE49-F238E27FC236}">
                <a16:creationId xmlns:a16="http://schemas.microsoft.com/office/drawing/2014/main" id="{0F53A318-3BFA-451C-2DCC-F02C98D991FA}"/>
              </a:ext>
            </a:extLst>
          </p:cNvPr>
          <p:cNvSpPr>
            <a:spLocks noGrp="1"/>
          </p:cNvSpPr>
          <p:nvPr>
            <p:ph type="sldNum" sz="quarter" idx="12"/>
          </p:nvPr>
        </p:nvSpPr>
        <p:spPr/>
        <p:txBody>
          <a:bodyPr/>
          <a:lstStyle/>
          <a:p>
            <a:fld id="{EA0A81FB-CD6F-0043-BC2D-C489F657A805}" type="slidenum">
              <a:rPr lang="en-US" smtClean="0"/>
              <a:t>14</a:t>
            </a:fld>
            <a:endParaRPr lang="en-US"/>
          </a:p>
        </p:txBody>
      </p:sp>
    </p:spTree>
    <p:extLst>
      <p:ext uri="{BB962C8B-B14F-4D97-AF65-F5344CB8AC3E}">
        <p14:creationId xmlns:p14="http://schemas.microsoft.com/office/powerpoint/2010/main" val="3871152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8C5D282B-6A3D-504A-83CE-CC955F393C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2620" y="1991205"/>
            <a:ext cx="5666716" cy="3494474"/>
          </a:xfrm>
          <a:prstGeom prst="rect">
            <a:avLst/>
          </a:prstGeom>
        </p:spPr>
      </p:pic>
      <p:pic>
        <p:nvPicPr>
          <p:cNvPr id="6" name="Picture 5">
            <a:extLst>
              <a:ext uri="{FF2B5EF4-FFF2-40B4-BE49-F238E27FC236}">
                <a16:creationId xmlns:a16="http://schemas.microsoft.com/office/drawing/2014/main" id="{F984C0EA-571F-FC44-A554-1FFD94E0A4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27135">
            <a:off x="1450482" y="2296330"/>
            <a:ext cx="2417801" cy="2645821"/>
          </a:xfrm>
          <a:prstGeom prst="rect">
            <a:avLst/>
          </a:prstGeom>
        </p:spPr>
      </p:pic>
      <p:sp>
        <p:nvSpPr>
          <p:cNvPr id="24" name="Rectangle 23">
            <a:extLst>
              <a:ext uri="{FF2B5EF4-FFF2-40B4-BE49-F238E27FC236}">
                <a16:creationId xmlns:a16="http://schemas.microsoft.com/office/drawing/2014/main" id="{69DC980B-E526-AA42-8DA0-07F99F5A7ADA}"/>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26119" y="645351"/>
            <a:ext cx="10805903" cy="68403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UNITY</a:t>
            </a:r>
            <a:r>
              <a:rPr lang="en-US" sz="2000" b="1" dirty="0">
                <a:solidFill>
                  <a:schemeClr val="accent1"/>
                </a:solidFill>
                <a:latin typeface="+mn-lt"/>
                <a:cs typeface="Times New Roman" panose="02020603050405020304" pitchFamily="18" charset="0"/>
              </a:rPr>
              <a:t>: </a:t>
            </a:r>
            <a:r>
              <a:rPr lang="en-US" sz="2200" b="1" dirty="0">
                <a:solidFill>
                  <a:schemeClr val="accent1"/>
                </a:solidFill>
                <a:latin typeface="+mn-lt"/>
              </a:rPr>
              <a:t>TOGETHER WE CAN DO WHAT WE CANNOT DO ALONE.</a:t>
            </a:r>
            <a:endParaRPr lang="en-US" sz="2200" b="1" dirty="0">
              <a:solidFill>
                <a:schemeClr val="accent1"/>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598888" y="5226230"/>
            <a:ext cx="3827969" cy="707886"/>
          </a:xfrm>
          <a:prstGeom prst="rect">
            <a:avLst/>
          </a:prstGeom>
          <a:noFill/>
        </p:spPr>
        <p:txBody>
          <a:bodyPr wrap="square" rtlCol="0">
            <a:spAutoFit/>
          </a:bodyPr>
          <a:lstStyle/>
          <a:p>
            <a:pPr algn="ctr"/>
            <a:r>
              <a:rPr lang="en-US" sz="2000" dirty="0"/>
              <a:t>Isolated compulsive overeater </a:t>
            </a:r>
            <a:br>
              <a:rPr lang="en-US" sz="2000" dirty="0"/>
            </a:br>
            <a:r>
              <a:rPr lang="en-US" sz="2000" dirty="0"/>
              <a:t>and/or isolated group</a:t>
            </a:r>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73186" y="2079091"/>
            <a:ext cx="1329849" cy="1329849"/>
          </a:xfrm>
          <a:prstGeom prst="rect">
            <a:avLst/>
          </a:prstGeom>
        </p:spPr>
      </p:pic>
      <p:sp>
        <p:nvSpPr>
          <p:cNvPr id="26" name="TextBox 25">
            <a:extLst>
              <a:ext uri="{FF2B5EF4-FFF2-40B4-BE49-F238E27FC236}">
                <a16:creationId xmlns:a16="http://schemas.microsoft.com/office/drawing/2014/main" id="{883EEA4C-3FC0-DC4B-99D9-A922ED021BDD}"/>
              </a:ext>
            </a:extLst>
          </p:cNvPr>
          <p:cNvSpPr txBox="1"/>
          <p:nvPr/>
        </p:nvSpPr>
        <p:spPr>
          <a:xfrm>
            <a:off x="4918258" y="5557654"/>
            <a:ext cx="6119853" cy="400110"/>
          </a:xfrm>
          <a:prstGeom prst="rect">
            <a:avLst/>
          </a:prstGeom>
          <a:noFill/>
        </p:spPr>
        <p:txBody>
          <a:bodyPr wrap="square" rtlCol="0">
            <a:spAutoFit/>
          </a:bodyPr>
          <a:lstStyle/>
          <a:p>
            <a:pPr algn="ctr"/>
            <a:r>
              <a:rPr lang="en-US" sz="2000" dirty="0"/>
              <a:t>OA group with other groups</a:t>
            </a:r>
          </a:p>
        </p:txBody>
      </p:sp>
      <p:sp>
        <p:nvSpPr>
          <p:cNvPr id="23" name="Rectangle 22">
            <a:extLst>
              <a:ext uri="{FF2B5EF4-FFF2-40B4-BE49-F238E27FC236}">
                <a16:creationId xmlns:a16="http://schemas.microsoft.com/office/drawing/2014/main" id="{438B1581-B371-FD44-A9FD-BB849BA22321}"/>
              </a:ext>
            </a:extLst>
          </p:cNvPr>
          <p:cNvSpPr/>
          <p:nvPr/>
        </p:nvSpPr>
        <p:spPr>
          <a:xfrm>
            <a:off x="635963" y="208088"/>
            <a:ext cx="1880323" cy="369332"/>
          </a:xfrm>
          <a:prstGeom prst="rect">
            <a:avLst/>
          </a:prstGeom>
        </p:spPr>
        <p:txBody>
          <a:bodyPr wrap="square">
            <a:spAutoFit/>
          </a:bodyPr>
          <a:lstStyle/>
          <a:p>
            <a:pPr algn="ctr"/>
            <a:r>
              <a:rPr lang="en-US" b="1" dirty="0">
                <a:solidFill>
                  <a:schemeClr val="bg1"/>
                </a:solidFill>
              </a:rPr>
              <a:t>Tradition One</a:t>
            </a:r>
            <a:endParaRPr lang="en-US" dirty="0">
              <a:solidFill>
                <a:schemeClr val="bg1"/>
              </a:solidFill>
            </a:endParaRPr>
          </a:p>
        </p:txBody>
      </p:sp>
      <p:cxnSp>
        <p:nvCxnSpPr>
          <p:cNvPr id="30" name="Straight Connector 29">
            <a:extLst>
              <a:ext uri="{FF2B5EF4-FFF2-40B4-BE49-F238E27FC236}">
                <a16:creationId xmlns:a16="http://schemas.microsoft.com/office/drawing/2014/main" id="{6D129595-424D-CF46-913B-26B413B6295F}"/>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831942DF-9756-814D-9299-575B821E5BCC}"/>
              </a:ext>
            </a:extLst>
          </p:cNvPr>
          <p:cNvGrpSpPr/>
          <p:nvPr/>
        </p:nvGrpSpPr>
        <p:grpSpPr>
          <a:xfrm>
            <a:off x="887596" y="2014598"/>
            <a:ext cx="1329849" cy="1329849"/>
            <a:chOff x="887596" y="1960168"/>
            <a:chExt cx="1329849" cy="1329849"/>
          </a:xfrm>
        </p:grpSpPr>
        <p:sp>
          <p:nvSpPr>
            <p:cNvPr id="17" name="Oval 16">
              <a:extLst>
                <a:ext uri="{FF2B5EF4-FFF2-40B4-BE49-F238E27FC236}">
                  <a16:creationId xmlns:a16="http://schemas.microsoft.com/office/drawing/2014/main" id="{DFDB36C9-F844-F542-9949-DA84822F5C65}"/>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Badge Cross with solid fill">
              <a:extLst>
                <a:ext uri="{FF2B5EF4-FFF2-40B4-BE49-F238E27FC236}">
                  <a16:creationId xmlns:a16="http://schemas.microsoft.com/office/drawing/2014/main" id="{927113DB-B309-4344-B009-396CF3694AC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4" name="Slide Number Placeholder 3">
            <a:extLst>
              <a:ext uri="{FF2B5EF4-FFF2-40B4-BE49-F238E27FC236}">
                <a16:creationId xmlns:a16="http://schemas.microsoft.com/office/drawing/2014/main" id="{EAAC58E0-026F-5B4D-853A-8263B0DCB77C}"/>
              </a:ext>
            </a:extLst>
          </p:cNvPr>
          <p:cNvSpPr>
            <a:spLocks noGrp="1"/>
          </p:cNvSpPr>
          <p:nvPr>
            <p:ph type="sldNum" sz="quarter" idx="12"/>
          </p:nvPr>
        </p:nvSpPr>
        <p:spPr/>
        <p:txBody>
          <a:bodyPr/>
          <a:lstStyle/>
          <a:p>
            <a:fld id="{EA0A81FB-CD6F-0043-BC2D-C489F657A805}" type="slidenum">
              <a:rPr lang="en-US" smtClean="0"/>
              <a:t>15</a:t>
            </a:fld>
            <a:endParaRPr lang="en-US"/>
          </a:p>
        </p:txBody>
      </p:sp>
    </p:spTree>
    <p:extLst>
      <p:ext uri="{BB962C8B-B14F-4D97-AF65-F5344CB8AC3E}">
        <p14:creationId xmlns:p14="http://schemas.microsoft.com/office/powerpoint/2010/main" val="2386503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descr="A person sitting in a chair&#10;&#10;Description automatically generated with low confidence">
            <a:extLst>
              <a:ext uri="{FF2B5EF4-FFF2-40B4-BE49-F238E27FC236}">
                <a16:creationId xmlns:a16="http://schemas.microsoft.com/office/drawing/2014/main" id="{97175724-E3A1-7F4D-B025-54F42A79F5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6635" y="1939227"/>
            <a:ext cx="3523235" cy="3242373"/>
          </a:xfrm>
          <a:prstGeom prst="rect">
            <a:avLst/>
          </a:prstGeom>
        </p:spPr>
      </p:pic>
      <p:pic>
        <p:nvPicPr>
          <p:cNvPr id="3" name="Picture 2">
            <a:extLst>
              <a:ext uri="{FF2B5EF4-FFF2-40B4-BE49-F238E27FC236}">
                <a16:creationId xmlns:a16="http://schemas.microsoft.com/office/drawing/2014/main" id="{59993F83-643E-3C42-AFF7-90DE69C2A4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532" t="2173" r="4996" b="3610"/>
          <a:stretch/>
        </p:blipFill>
        <p:spPr>
          <a:xfrm>
            <a:off x="4968249" y="1498749"/>
            <a:ext cx="5750540" cy="4036980"/>
          </a:xfrm>
          <a:prstGeom prst="rect">
            <a:avLst/>
          </a:prstGeom>
        </p:spPr>
      </p:pic>
      <p:cxnSp>
        <p:nvCxnSpPr>
          <p:cNvPr id="25" name="Straight Connector 24">
            <a:extLst>
              <a:ext uri="{FF2B5EF4-FFF2-40B4-BE49-F238E27FC236}">
                <a16:creationId xmlns:a16="http://schemas.microsoft.com/office/drawing/2014/main" id="{AAF4F7B7-B278-234E-A035-FFF660A96C29}"/>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29FF4185-4101-1348-B3BC-2BC83F3E90ED}"/>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26119" y="645351"/>
            <a:ext cx="10805903" cy="68403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TRUST</a:t>
            </a:r>
            <a:r>
              <a:rPr lang="en-US" sz="2000" b="1" dirty="0">
                <a:solidFill>
                  <a:schemeClr val="accent1"/>
                </a:solidFill>
                <a:latin typeface="+mn-lt"/>
                <a:cs typeface="Times New Roman" panose="02020603050405020304" pitchFamily="18" charset="0"/>
              </a:rPr>
              <a:t>: </a:t>
            </a:r>
            <a:r>
              <a:rPr lang="en-US" sz="2200" b="1" dirty="0">
                <a:solidFill>
                  <a:schemeClr val="accent1"/>
                </a:solidFill>
                <a:latin typeface="+mn-lt"/>
              </a:rPr>
              <a:t>OUR LEADERS ARE TRUSTED SERVANTS. THEY DON’T GIVE ORDERS.</a:t>
            </a:r>
            <a:endParaRPr lang="en-US" sz="2200" b="1" dirty="0">
              <a:solidFill>
                <a:schemeClr val="accent1"/>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686635" y="5220335"/>
            <a:ext cx="3554330" cy="707886"/>
          </a:xfrm>
          <a:prstGeom prst="rect">
            <a:avLst/>
          </a:prstGeom>
          <a:noFill/>
        </p:spPr>
        <p:txBody>
          <a:bodyPr wrap="square" rtlCol="0">
            <a:spAutoFit/>
          </a:bodyPr>
          <a:lstStyle/>
          <a:p>
            <a:pPr algn="ctr"/>
            <a:r>
              <a:rPr lang="en-US" sz="2000" dirty="0"/>
              <a:t>“Follow me. Do it my way. </a:t>
            </a:r>
            <a:br>
              <a:rPr lang="en-US" sz="2000" dirty="0"/>
            </a:br>
            <a:r>
              <a:rPr lang="en-US" sz="2000" dirty="0"/>
              <a:t>I have all the answers.”</a:t>
            </a:r>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93568" y="2010229"/>
            <a:ext cx="1329849" cy="1329849"/>
          </a:xfrm>
          <a:prstGeom prst="rect">
            <a:avLst/>
          </a:prstGeom>
        </p:spPr>
      </p:pic>
      <p:sp>
        <p:nvSpPr>
          <p:cNvPr id="26" name="TextBox 25">
            <a:extLst>
              <a:ext uri="{FF2B5EF4-FFF2-40B4-BE49-F238E27FC236}">
                <a16:creationId xmlns:a16="http://schemas.microsoft.com/office/drawing/2014/main" id="{883EEA4C-3FC0-DC4B-99D9-A922ED021BDD}"/>
              </a:ext>
            </a:extLst>
          </p:cNvPr>
          <p:cNvSpPr txBox="1"/>
          <p:nvPr/>
        </p:nvSpPr>
        <p:spPr>
          <a:xfrm>
            <a:off x="4863870" y="5535729"/>
            <a:ext cx="6228671" cy="400110"/>
          </a:xfrm>
          <a:prstGeom prst="rect">
            <a:avLst/>
          </a:prstGeom>
          <a:noFill/>
        </p:spPr>
        <p:txBody>
          <a:bodyPr wrap="square" rtlCol="0">
            <a:spAutoFit/>
          </a:bodyPr>
          <a:lstStyle/>
          <a:p>
            <a:pPr algn="ctr"/>
            <a:r>
              <a:rPr lang="en-US" sz="2000" dirty="0"/>
              <a:t>“I’m willing to serve. Tell me how I can help.”</a:t>
            </a:r>
          </a:p>
        </p:txBody>
      </p:sp>
      <p:sp>
        <p:nvSpPr>
          <p:cNvPr id="23" name="Rectangle 22">
            <a:extLst>
              <a:ext uri="{FF2B5EF4-FFF2-40B4-BE49-F238E27FC236}">
                <a16:creationId xmlns:a16="http://schemas.microsoft.com/office/drawing/2014/main" id="{438B1581-B371-FD44-A9FD-BB849BA22321}"/>
              </a:ext>
            </a:extLst>
          </p:cNvPr>
          <p:cNvSpPr/>
          <p:nvPr/>
        </p:nvSpPr>
        <p:spPr>
          <a:xfrm>
            <a:off x="652292" y="208088"/>
            <a:ext cx="1811508" cy="369332"/>
          </a:xfrm>
          <a:prstGeom prst="rect">
            <a:avLst/>
          </a:prstGeom>
        </p:spPr>
        <p:txBody>
          <a:bodyPr wrap="square">
            <a:spAutoFit/>
          </a:bodyPr>
          <a:lstStyle/>
          <a:p>
            <a:pPr algn="ctr"/>
            <a:r>
              <a:rPr lang="en-US" b="1" dirty="0">
                <a:solidFill>
                  <a:schemeClr val="bg1"/>
                </a:solidFill>
              </a:rPr>
              <a:t>Tradition Two</a:t>
            </a:r>
            <a:endParaRPr lang="en-US" dirty="0">
              <a:solidFill>
                <a:schemeClr val="bg1"/>
              </a:solidFill>
            </a:endParaRPr>
          </a:p>
        </p:txBody>
      </p:sp>
      <p:grpSp>
        <p:nvGrpSpPr>
          <p:cNvPr id="17" name="Group 16">
            <a:extLst>
              <a:ext uri="{FF2B5EF4-FFF2-40B4-BE49-F238E27FC236}">
                <a16:creationId xmlns:a16="http://schemas.microsoft.com/office/drawing/2014/main" id="{6B9146A3-3584-9E47-B854-7E784C609C38}"/>
              </a:ext>
            </a:extLst>
          </p:cNvPr>
          <p:cNvGrpSpPr/>
          <p:nvPr/>
        </p:nvGrpSpPr>
        <p:grpSpPr>
          <a:xfrm>
            <a:off x="2659998" y="2010228"/>
            <a:ext cx="1329849" cy="1329849"/>
            <a:chOff x="887596" y="1960168"/>
            <a:chExt cx="1329849" cy="1329849"/>
          </a:xfrm>
        </p:grpSpPr>
        <p:sp>
          <p:nvSpPr>
            <p:cNvPr id="19" name="Oval 18">
              <a:extLst>
                <a:ext uri="{FF2B5EF4-FFF2-40B4-BE49-F238E27FC236}">
                  <a16:creationId xmlns:a16="http://schemas.microsoft.com/office/drawing/2014/main" id="{59B64BC6-973F-F042-AA6E-B7D9DDBE7A0F}"/>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Badge Cross with solid fill">
              <a:extLst>
                <a:ext uri="{FF2B5EF4-FFF2-40B4-BE49-F238E27FC236}">
                  <a16:creationId xmlns:a16="http://schemas.microsoft.com/office/drawing/2014/main" id="{3582AE24-24F2-5E41-A26A-FB8E479E0CC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4" name="Slide Number Placeholder 3">
            <a:extLst>
              <a:ext uri="{FF2B5EF4-FFF2-40B4-BE49-F238E27FC236}">
                <a16:creationId xmlns:a16="http://schemas.microsoft.com/office/drawing/2014/main" id="{F7D17972-11C8-424F-9E88-741C9E5FB5EE}"/>
              </a:ext>
            </a:extLst>
          </p:cNvPr>
          <p:cNvSpPr>
            <a:spLocks noGrp="1"/>
          </p:cNvSpPr>
          <p:nvPr>
            <p:ph type="sldNum" sz="quarter" idx="12"/>
          </p:nvPr>
        </p:nvSpPr>
        <p:spPr/>
        <p:txBody>
          <a:bodyPr/>
          <a:lstStyle/>
          <a:p>
            <a:fld id="{EA0A81FB-CD6F-0043-BC2D-C489F657A805}" type="slidenum">
              <a:rPr lang="en-US" smtClean="0"/>
              <a:t>16</a:t>
            </a:fld>
            <a:endParaRPr lang="en-US"/>
          </a:p>
        </p:txBody>
      </p:sp>
    </p:spTree>
    <p:extLst>
      <p:ext uri="{BB962C8B-B14F-4D97-AF65-F5344CB8AC3E}">
        <p14:creationId xmlns:p14="http://schemas.microsoft.com/office/powerpoint/2010/main" val="568305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8AE280-D264-464E-9695-48AFF55EE8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4874" y="1601815"/>
            <a:ext cx="5610827" cy="3549386"/>
          </a:xfrm>
          <a:prstGeom prst="rect">
            <a:avLst/>
          </a:prstGeom>
        </p:spPr>
      </p:pic>
      <p:pic>
        <p:nvPicPr>
          <p:cNvPr id="6" name="Picture 5">
            <a:extLst>
              <a:ext uri="{FF2B5EF4-FFF2-40B4-BE49-F238E27FC236}">
                <a16:creationId xmlns:a16="http://schemas.microsoft.com/office/drawing/2014/main" id="{9DA6F18A-EE25-4149-A78B-57765D8320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778" t="8420" r="23428" b="10666"/>
          <a:stretch/>
        </p:blipFill>
        <p:spPr>
          <a:xfrm>
            <a:off x="1235646" y="2364212"/>
            <a:ext cx="2046033" cy="2723206"/>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88019" y="589596"/>
            <a:ext cx="10805903" cy="10976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IDENTITY</a:t>
            </a:r>
            <a:r>
              <a:rPr lang="en-US" sz="2000" b="1" dirty="0">
                <a:solidFill>
                  <a:schemeClr val="accent1"/>
                </a:solidFill>
                <a:latin typeface="+mn-lt"/>
                <a:cs typeface="Times New Roman" panose="02020603050405020304" pitchFamily="18" charset="0"/>
              </a:rPr>
              <a:t>: </a:t>
            </a:r>
            <a:r>
              <a:rPr lang="en-US" sz="2200" b="1" dirty="0">
                <a:solidFill>
                  <a:schemeClr val="accent1"/>
                </a:solidFill>
                <a:latin typeface="+mn-lt"/>
              </a:rPr>
              <a:t>THE ONLY MEMBERSHIP REQUIREMENT IS A DESIRE </a:t>
            </a:r>
            <a:br>
              <a:rPr lang="en-US" sz="2200" b="1" dirty="0">
                <a:solidFill>
                  <a:schemeClr val="accent1"/>
                </a:solidFill>
                <a:latin typeface="+mn-lt"/>
              </a:rPr>
            </a:br>
            <a:r>
              <a:rPr lang="en-US" sz="2200" b="1" dirty="0">
                <a:solidFill>
                  <a:schemeClr val="accent1"/>
                </a:solidFill>
                <a:latin typeface="+mn-lt"/>
              </a:rPr>
              <a:t>TO STOP EATING COMPULSIVELY.</a:t>
            </a:r>
            <a:endParaRPr lang="en-US" sz="2200" dirty="0">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534262" y="5226709"/>
            <a:ext cx="3671973" cy="707886"/>
          </a:xfrm>
          <a:prstGeom prst="rect">
            <a:avLst/>
          </a:prstGeom>
          <a:noFill/>
        </p:spPr>
        <p:txBody>
          <a:bodyPr wrap="square" rtlCol="0">
            <a:spAutoFit/>
          </a:bodyPr>
          <a:lstStyle/>
          <a:p>
            <a:pPr algn="ctr"/>
            <a:r>
              <a:rPr lang="en-US" sz="2000" dirty="0"/>
              <a:t>“You aren’t working the program the right way—you don’t belong.”</a:t>
            </a:r>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44593" y="1668895"/>
            <a:ext cx="1329849" cy="1329849"/>
          </a:xfrm>
          <a:prstGeom prst="rect">
            <a:avLst/>
          </a:prstGeom>
        </p:spPr>
      </p:pic>
      <p:sp>
        <p:nvSpPr>
          <p:cNvPr id="26" name="TextBox 25">
            <a:extLst>
              <a:ext uri="{FF2B5EF4-FFF2-40B4-BE49-F238E27FC236}">
                <a16:creationId xmlns:a16="http://schemas.microsoft.com/office/drawing/2014/main" id="{883EEA4C-3FC0-DC4B-99D9-A922ED021BDD}"/>
              </a:ext>
            </a:extLst>
          </p:cNvPr>
          <p:cNvSpPr txBox="1"/>
          <p:nvPr/>
        </p:nvSpPr>
        <p:spPr>
          <a:xfrm>
            <a:off x="5006079" y="5257865"/>
            <a:ext cx="6461211" cy="707886"/>
          </a:xfrm>
          <a:prstGeom prst="rect">
            <a:avLst/>
          </a:prstGeom>
          <a:noFill/>
        </p:spPr>
        <p:txBody>
          <a:bodyPr wrap="square" rtlCol="0">
            <a:spAutoFit/>
          </a:bodyPr>
          <a:lstStyle/>
          <a:p>
            <a:pPr algn="ctr"/>
            <a:r>
              <a:rPr lang="en-US" sz="2000" dirty="0"/>
              <a:t>“You want to stop eating compulsively? </a:t>
            </a:r>
            <a:br>
              <a:rPr lang="en-US" sz="2000" dirty="0"/>
            </a:br>
            <a:r>
              <a:rPr lang="en-US" sz="2000" dirty="0"/>
              <a:t>Welcome to OA.”</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Three</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887596" y="2014598"/>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79C5A9AF-9C3B-8146-A2D8-E776B7BED7EA}"/>
              </a:ext>
            </a:extLst>
          </p:cNvPr>
          <p:cNvSpPr>
            <a:spLocks noGrp="1"/>
          </p:cNvSpPr>
          <p:nvPr>
            <p:ph type="sldNum" sz="quarter" idx="12"/>
          </p:nvPr>
        </p:nvSpPr>
        <p:spPr/>
        <p:txBody>
          <a:bodyPr/>
          <a:lstStyle/>
          <a:p>
            <a:fld id="{EA0A81FB-CD6F-0043-BC2D-C489F657A805}" type="slidenum">
              <a:rPr lang="en-US" smtClean="0"/>
              <a:t>17</a:t>
            </a:fld>
            <a:endParaRPr lang="en-US"/>
          </a:p>
        </p:txBody>
      </p:sp>
    </p:spTree>
    <p:extLst>
      <p:ext uri="{BB962C8B-B14F-4D97-AF65-F5344CB8AC3E}">
        <p14:creationId xmlns:p14="http://schemas.microsoft.com/office/powerpoint/2010/main" val="6705615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148471B-2BE3-F647-88BF-35774FBD57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320" t="58370" r="70099" b="8597"/>
          <a:stretch/>
        </p:blipFill>
        <p:spPr>
          <a:xfrm>
            <a:off x="975367" y="2323451"/>
            <a:ext cx="2611101" cy="2603729"/>
          </a:xfrm>
          <a:prstGeom prst="rect">
            <a:avLst/>
          </a:prstGeom>
        </p:spPr>
      </p:pic>
      <p:pic>
        <p:nvPicPr>
          <p:cNvPr id="5" name="Picture 4">
            <a:extLst>
              <a:ext uri="{FF2B5EF4-FFF2-40B4-BE49-F238E27FC236}">
                <a16:creationId xmlns:a16="http://schemas.microsoft.com/office/drawing/2014/main" id="{13D5F125-72D2-9C40-BEF1-A2660DCADE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73018" y="2520271"/>
            <a:ext cx="7495457" cy="2386673"/>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88019" y="589596"/>
            <a:ext cx="10805903" cy="10976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AUTONOMY</a:t>
            </a:r>
            <a:r>
              <a:rPr lang="en-US" sz="2000" b="1" dirty="0">
                <a:solidFill>
                  <a:schemeClr val="accent1"/>
                </a:solidFill>
                <a:latin typeface="+mn-lt"/>
                <a:cs typeface="Times New Roman" panose="02020603050405020304" pitchFamily="18" charset="0"/>
              </a:rPr>
              <a:t>: </a:t>
            </a:r>
            <a:r>
              <a:rPr lang="en-US" sz="2200" b="1" dirty="0">
                <a:solidFill>
                  <a:schemeClr val="accent1"/>
                </a:solidFill>
                <a:latin typeface="+mn-lt"/>
              </a:rPr>
              <a:t>GROUPS CALL THEIR OWN SHOTS—AS LONG AS THEIR ACTIONS DON’T AFFECT ANY PART OF THE OA FELLOWSHIP.</a:t>
            </a:r>
            <a:endParaRPr lang="en-US" sz="2200" dirty="0">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488020" y="5215823"/>
            <a:ext cx="3838806" cy="1015663"/>
          </a:xfrm>
          <a:prstGeom prst="rect">
            <a:avLst/>
          </a:prstGeom>
          <a:noFill/>
        </p:spPr>
        <p:txBody>
          <a:bodyPr wrap="square" rtlCol="0">
            <a:spAutoFit/>
          </a:bodyPr>
          <a:lstStyle/>
          <a:p>
            <a:pPr algn="ctr"/>
            <a:r>
              <a:rPr lang="en-US" sz="2000" dirty="0"/>
              <a:t>“If we want to do yoga and sell recipes at our meetings, we will. After all, aren’t we autonomous?”</a:t>
            </a:r>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22212" y="1488656"/>
            <a:ext cx="1329849" cy="1329849"/>
          </a:xfrm>
          <a:prstGeom prst="rect">
            <a:avLst/>
          </a:prstGeom>
        </p:spPr>
      </p:pic>
      <p:sp>
        <p:nvSpPr>
          <p:cNvPr id="26" name="TextBox 25">
            <a:extLst>
              <a:ext uri="{FF2B5EF4-FFF2-40B4-BE49-F238E27FC236}">
                <a16:creationId xmlns:a16="http://schemas.microsoft.com/office/drawing/2014/main" id="{883EEA4C-3FC0-DC4B-99D9-A922ED021BDD}"/>
              </a:ext>
            </a:extLst>
          </p:cNvPr>
          <p:cNvSpPr txBox="1"/>
          <p:nvPr/>
        </p:nvSpPr>
        <p:spPr>
          <a:xfrm>
            <a:off x="5006079" y="5214321"/>
            <a:ext cx="6461211" cy="707886"/>
          </a:xfrm>
          <a:prstGeom prst="rect">
            <a:avLst/>
          </a:prstGeom>
          <a:noFill/>
        </p:spPr>
        <p:txBody>
          <a:bodyPr wrap="square" rtlCol="0">
            <a:spAutoFit/>
          </a:bodyPr>
          <a:lstStyle/>
          <a:p>
            <a:pPr algn="ctr"/>
            <a:r>
              <a:rPr lang="en-US" sz="2000" dirty="0"/>
              <a:t>“Our group reads OA-approved literature. </a:t>
            </a:r>
            <a:br>
              <a:rPr lang="en-US" sz="2000" dirty="0"/>
            </a:br>
            <a:r>
              <a:rPr lang="en-US" sz="2000" dirty="0"/>
              <a:t>Our group sits in a circle.”</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Four</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887596" y="2014598"/>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8470973B-98D8-2940-A477-AD6ABED505DF}"/>
              </a:ext>
            </a:extLst>
          </p:cNvPr>
          <p:cNvSpPr>
            <a:spLocks noGrp="1"/>
          </p:cNvSpPr>
          <p:nvPr>
            <p:ph type="sldNum" sz="quarter" idx="12"/>
          </p:nvPr>
        </p:nvSpPr>
        <p:spPr/>
        <p:txBody>
          <a:bodyPr/>
          <a:lstStyle/>
          <a:p>
            <a:fld id="{EA0A81FB-CD6F-0043-BC2D-C489F657A805}" type="slidenum">
              <a:rPr lang="en-US" smtClean="0"/>
              <a:t>18</a:t>
            </a:fld>
            <a:endParaRPr lang="en-US"/>
          </a:p>
        </p:txBody>
      </p:sp>
    </p:spTree>
    <p:extLst>
      <p:ext uri="{BB962C8B-B14F-4D97-AF65-F5344CB8AC3E}">
        <p14:creationId xmlns:p14="http://schemas.microsoft.com/office/powerpoint/2010/main" val="424526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DDBD078-5A2E-B949-A252-A9FF129F7251}"/>
              </a:ext>
            </a:extLst>
          </p:cNvPr>
          <p:cNvPicPr>
            <a:picLocks noChangeAspect="1"/>
          </p:cNvPicPr>
          <p:nvPr/>
        </p:nvPicPr>
        <p:blipFill>
          <a:blip r:embed="rId3"/>
          <a:stretch>
            <a:fillRect/>
          </a:stretch>
        </p:blipFill>
        <p:spPr>
          <a:xfrm>
            <a:off x="1259840" y="1915099"/>
            <a:ext cx="2509289" cy="3213820"/>
          </a:xfrm>
          <a:prstGeom prst="rect">
            <a:avLst/>
          </a:prstGeom>
        </p:spPr>
      </p:pic>
      <p:pic>
        <p:nvPicPr>
          <p:cNvPr id="6" name="Picture 5">
            <a:extLst>
              <a:ext uri="{FF2B5EF4-FFF2-40B4-BE49-F238E27FC236}">
                <a16:creationId xmlns:a16="http://schemas.microsoft.com/office/drawing/2014/main" id="{42547C16-1EB0-954D-B5B7-DE113C3FD291}"/>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t="8962" b="17627"/>
          <a:stretch/>
        </p:blipFill>
        <p:spPr>
          <a:xfrm>
            <a:off x="5785387" y="1667329"/>
            <a:ext cx="4675392" cy="3432257"/>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88019" y="589596"/>
            <a:ext cx="10805903" cy="10976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1"/>
                </a:solidFill>
                <a:latin typeface="Times New Roman" panose="02020603050405020304" pitchFamily="18" charset="0"/>
                <a:cs typeface="Times New Roman" panose="02020603050405020304" pitchFamily="18" charset="0"/>
              </a:rPr>
              <a:t>PURPOSE</a:t>
            </a:r>
            <a:r>
              <a:rPr lang="en-US" sz="2000" b="1" cap="all" dirty="0">
                <a:solidFill>
                  <a:schemeClr val="accent1"/>
                </a:solidFill>
                <a:latin typeface="+mn-lt"/>
                <a:cs typeface="Times New Roman" panose="02020603050405020304" pitchFamily="18" charset="0"/>
              </a:rPr>
              <a:t>: </a:t>
            </a:r>
            <a:r>
              <a:rPr lang="en-US" sz="2200" b="1" cap="all" dirty="0">
                <a:solidFill>
                  <a:schemeClr val="accent1"/>
                </a:solidFill>
                <a:latin typeface="+mn-lt"/>
                <a:cs typeface="Times New Roman" panose="02020603050405020304" pitchFamily="18" charset="0"/>
              </a:rPr>
              <a:t>EACH </a:t>
            </a:r>
            <a:r>
              <a:rPr lang="en-US" sz="2200" b="1" cap="all" dirty="0">
                <a:solidFill>
                  <a:schemeClr val="accent1"/>
                </a:solidFill>
                <a:latin typeface="+mn-lt"/>
              </a:rPr>
              <a:t>GROUP’S PRIMARY PURPOSE IS TO CARRY THE OA MESSAGE </a:t>
            </a:r>
            <a:br>
              <a:rPr lang="en-US" sz="2200" b="1" cap="all" dirty="0">
                <a:solidFill>
                  <a:schemeClr val="accent1"/>
                </a:solidFill>
                <a:latin typeface="+mn-lt"/>
              </a:rPr>
            </a:br>
            <a:r>
              <a:rPr lang="en-US" sz="2200" b="1" cap="all" dirty="0">
                <a:solidFill>
                  <a:schemeClr val="accent1"/>
                </a:solidFill>
                <a:latin typeface="+mn-lt"/>
              </a:rPr>
              <a:t>OF RECOVERY.</a:t>
            </a:r>
            <a:endParaRPr lang="en-US" sz="2200" cap="all" dirty="0">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588052" y="5215823"/>
            <a:ext cx="3838787" cy="707886"/>
          </a:xfrm>
          <a:prstGeom prst="rect">
            <a:avLst/>
          </a:prstGeom>
          <a:noFill/>
        </p:spPr>
        <p:txBody>
          <a:bodyPr wrap="square" rtlCol="0">
            <a:spAutoFit/>
          </a:bodyPr>
          <a:lstStyle/>
          <a:p>
            <a:pPr algn="ctr"/>
            <a:r>
              <a:rPr lang="en-US" sz="2000" dirty="0"/>
              <a:t>“We have talks about nutrition </a:t>
            </a:r>
            <a:br>
              <a:rPr lang="en-US" sz="2000" dirty="0"/>
            </a:br>
            <a:r>
              <a:rPr lang="en-US" sz="2000" dirty="0"/>
              <a:t>at our meeting.”</a:t>
            </a:r>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28899" y="1687286"/>
            <a:ext cx="1329849" cy="1329849"/>
          </a:xfrm>
          <a:prstGeom prst="rect">
            <a:avLst/>
          </a:prstGeom>
        </p:spPr>
      </p:pic>
      <p:sp>
        <p:nvSpPr>
          <p:cNvPr id="26" name="TextBox 25">
            <a:extLst>
              <a:ext uri="{FF2B5EF4-FFF2-40B4-BE49-F238E27FC236}">
                <a16:creationId xmlns:a16="http://schemas.microsoft.com/office/drawing/2014/main" id="{883EEA4C-3FC0-DC4B-99D9-A922ED021BDD}"/>
              </a:ext>
            </a:extLst>
          </p:cNvPr>
          <p:cNvSpPr txBox="1"/>
          <p:nvPr/>
        </p:nvSpPr>
        <p:spPr>
          <a:xfrm>
            <a:off x="5671907" y="5215823"/>
            <a:ext cx="4780178" cy="707886"/>
          </a:xfrm>
          <a:prstGeom prst="rect">
            <a:avLst/>
          </a:prstGeom>
          <a:noFill/>
        </p:spPr>
        <p:txBody>
          <a:bodyPr wrap="square" rtlCol="0">
            <a:spAutoFit/>
          </a:bodyPr>
          <a:lstStyle/>
          <a:p>
            <a:pPr algn="ctr"/>
            <a:r>
              <a:rPr lang="en-US" sz="2000" dirty="0"/>
              <a:t>“We share how the Twelve Steps have helped us in recovery.”</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Five</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507998" y="1758413"/>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E58F4D52-E09F-2C4B-AAA2-4C757079B1DA}"/>
              </a:ext>
            </a:extLst>
          </p:cNvPr>
          <p:cNvSpPr>
            <a:spLocks noGrp="1"/>
          </p:cNvSpPr>
          <p:nvPr>
            <p:ph type="sldNum" sz="quarter" idx="12"/>
          </p:nvPr>
        </p:nvSpPr>
        <p:spPr/>
        <p:txBody>
          <a:bodyPr/>
          <a:lstStyle/>
          <a:p>
            <a:fld id="{EA0A81FB-CD6F-0043-BC2D-C489F657A805}" type="slidenum">
              <a:rPr lang="en-US" smtClean="0"/>
              <a:t>19</a:t>
            </a:fld>
            <a:endParaRPr lang="en-US"/>
          </a:p>
        </p:txBody>
      </p:sp>
    </p:spTree>
    <p:extLst>
      <p:ext uri="{BB962C8B-B14F-4D97-AF65-F5344CB8AC3E}">
        <p14:creationId xmlns:p14="http://schemas.microsoft.com/office/powerpoint/2010/main" val="3448551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565C2E4D-7E98-3544-B825-EE5861713070}"/>
              </a:ext>
            </a:extLst>
          </p:cNvPr>
          <p:cNvSpPr>
            <a:spLocks noGrp="1"/>
          </p:cNvSpPr>
          <p:nvPr>
            <p:ph type="sldNum" sz="quarter" idx="12"/>
          </p:nvPr>
        </p:nvSpPr>
        <p:spPr/>
        <p:txBody>
          <a:bodyPr/>
          <a:lstStyle/>
          <a:p>
            <a:fld id="{EA0A81FB-CD6F-0043-BC2D-C489F657A805}" type="slidenum">
              <a:rPr lang="en-US" smtClean="0"/>
              <a:t>2</a:t>
            </a:fld>
            <a:endParaRPr lang="en-US"/>
          </a:p>
        </p:txBody>
      </p:sp>
      <p:sp>
        <p:nvSpPr>
          <p:cNvPr id="2" name="Title 1">
            <a:extLst>
              <a:ext uri="{FF2B5EF4-FFF2-40B4-BE49-F238E27FC236}">
                <a16:creationId xmlns:a16="http://schemas.microsoft.com/office/drawing/2014/main" id="{66C6980D-F880-4244-8BCB-66F24A7D688E}"/>
              </a:ext>
            </a:extLst>
          </p:cNvPr>
          <p:cNvSpPr>
            <a:spLocks noGrp="1"/>
          </p:cNvSpPr>
          <p:nvPr>
            <p:ph type="ctrTitle" idx="4294967295"/>
          </p:nvPr>
        </p:nvSpPr>
        <p:spPr>
          <a:xfrm>
            <a:off x="528042" y="3357564"/>
            <a:ext cx="3813049" cy="504825"/>
          </a:xfrm>
        </p:spPr>
        <p:txBody>
          <a:bodyPr>
            <a:noAutofit/>
          </a:bodyPr>
          <a:lstStyle/>
          <a:p>
            <a:r>
              <a:rPr lang="en-US" sz="4000" b="1" dirty="0">
                <a:solidFill>
                  <a:schemeClr val="accent1"/>
                </a:solidFill>
                <a:latin typeface="Times New Roman" panose="02020603050405020304" pitchFamily="18" charset="0"/>
                <a:cs typeface="Times New Roman" panose="02020603050405020304" pitchFamily="18" charset="0"/>
              </a:rPr>
              <a:t>INDIVIDUALS</a:t>
            </a:r>
          </a:p>
        </p:txBody>
      </p:sp>
      <p:sp>
        <p:nvSpPr>
          <p:cNvPr id="3" name="TextBox 2">
            <a:extLst>
              <a:ext uri="{FF2B5EF4-FFF2-40B4-BE49-F238E27FC236}">
                <a16:creationId xmlns:a16="http://schemas.microsoft.com/office/drawing/2014/main" id="{DCF47047-CA9F-5640-94BB-4573CFABC9A4}"/>
              </a:ext>
            </a:extLst>
          </p:cNvPr>
          <p:cNvSpPr txBox="1"/>
          <p:nvPr/>
        </p:nvSpPr>
        <p:spPr>
          <a:xfrm>
            <a:off x="609602" y="4184544"/>
            <a:ext cx="5171267" cy="1077218"/>
          </a:xfrm>
          <a:prstGeom prst="rect">
            <a:avLst/>
          </a:prstGeom>
          <a:noFill/>
        </p:spPr>
        <p:txBody>
          <a:bodyPr wrap="square" rtlCol="0">
            <a:spAutoFit/>
          </a:bodyPr>
          <a:lstStyle/>
          <a:p>
            <a:r>
              <a:rPr lang="en-US" sz="2400" b="1" dirty="0"/>
              <a:t>Tradition Three:</a:t>
            </a:r>
          </a:p>
          <a:p>
            <a:r>
              <a:rPr lang="en-US" sz="2000" dirty="0"/>
              <a:t>The only requirement for OA membership is </a:t>
            </a:r>
            <a:br>
              <a:rPr lang="en-US" sz="2000" dirty="0"/>
            </a:br>
            <a:r>
              <a:rPr lang="en-US" sz="2000" dirty="0"/>
              <a:t>a desire to stop eating compulsively.</a:t>
            </a:r>
          </a:p>
        </p:txBody>
      </p:sp>
      <p:cxnSp>
        <p:nvCxnSpPr>
          <p:cNvPr id="8" name="Straight Connector 7">
            <a:extLst>
              <a:ext uri="{FF2B5EF4-FFF2-40B4-BE49-F238E27FC236}">
                <a16:creationId xmlns:a16="http://schemas.microsoft.com/office/drawing/2014/main" id="{A5084558-83DA-E945-81A9-0BAB3C819D81}"/>
              </a:ext>
            </a:extLst>
          </p:cNvPr>
          <p:cNvCxnSpPr>
            <a:cxnSpLocks/>
          </p:cNvCxnSpPr>
          <p:nvPr/>
        </p:nvCxnSpPr>
        <p:spPr>
          <a:xfrm>
            <a:off x="609601" y="4045057"/>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E992B48D-E083-FE41-B570-B30D4CF3492B}"/>
              </a:ext>
            </a:extLst>
          </p:cNvPr>
          <p:cNvGrpSpPr/>
          <p:nvPr/>
        </p:nvGrpSpPr>
        <p:grpSpPr>
          <a:xfrm>
            <a:off x="4371562" y="1713053"/>
            <a:ext cx="7447342" cy="2231944"/>
            <a:chOff x="4371562" y="1713053"/>
            <a:chExt cx="7447342" cy="2231944"/>
          </a:xfrm>
        </p:grpSpPr>
        <p:grpSp>
          <p:nvGrpSpPr>
            <p:cNvPr id="25" name="Group 24">
              <a:extLst>
                <a:ext uri="{FF2B5EF4-FFF2-40B4-BE49-F238E27FC236}">
                  <a16:creationId xmlns:a16="http://schemas.microsoft.com/office/drawing/2014/main" id="{80F1DF6A-9D9F-CD4E-A406-11404C55F1AB}"/>
                </a:ext>
              </a:extLst>
            </p:cNvPr>
            <p:cNvGrpSpPr/>
            <p:nvPr/>
          </p:nvGrpSpPr>
          <p:grpSpPr>
            <a:xfrm>
              <a:off x="5969115" y="1713053"/>
              <a:ext cx="5849789" cy="2231944"/>
              <a:chOff x="5969116" y="1752222"/>
              <a:chExt cx="5716792" cy="2181200"/>
            </a:xfrm>
          </p:grpSpPr>
          <p:pic>
            <p:nvPicPr>
              <p:cNvPr id="5" name="Picture 4">
                <a:extLst>
                  <a:ext uri="{FF2B5EF4-FFF2-40B4-BE49-F238E27FC236}">
                    <a16:creationId xmlns:a16="http://schemas.microsoft.com/office/drawing/2014/main" id="{7E36B9D0-D383-7948-9BDA-9984891D50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3776" t="8393" r="4495" b="7503"/>
              <a:stretch/>
            </p:blipFill>
            <p:spPr>
              <a:xfrm>
                <a:off x="5969116" y="1752222"/>
                <a:ext cx="5069613" cy="2181200"/>
              </a:xfrm>
              <a:prstGeom prst="rect">
                <a:avLst/>
              </a:prstGeom>
            </p:spPr>
          </p:pic>
          <p:pic>
            <p:nvPicPr>
              <p:cNvPr id="14" name="Picture 13">
                <a:extLst>
                  <a:ext uri="{FF2B5EF4-FFF2-40B4-BE49-F238E27FC236}">
                    <a16:creationId xmlns:a16="http://schemas.microsoft.com/office/drawing/2014/main" id="{152C3B6D-311B-114F-BC8D-72D8279CFA3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9406" t="14231" r="12419" b="13281"/>
              <a:stretch/>
            </p:blipFill>
            <p:spPr>
              <a:xfrm flipH="1">
                <a:off x="10991434" y="1880005"/>
                <a:ext cx="694474" cy="2001236"/>
              </a:xfrm>
              <a:prstGeom prst="rect">
                <a:avLst/>
              </a:prstGeom>
            </p:spPr>
          </p:pic>
        </p:grpSp>
        <p:pic>
          <p:nvPicPr>
            <p:cNvPr id="20" name="Picture 19">
              <a:extLst>
                <a:ext uri="{FF2B5EF4-FFF2-40B4-BE49-F238E27FC236}">
                  <a16:creationId xmlns:a16="http://schemas.microsoft.com/office/drawing/2014/main" id="{81957FD9-810F-534C-9495-9CD3DAEA3F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77369" y="2122116"/>
              <a:ext cx="1122407" cy="1701715"/>
            </a:xfrm>
            <a:prstGeom prst="rect">
              <a:avLst/>
            </a:prstGeom>
          </p:spPr>
        </p:pic>
        <p:pic>
          <p:nvPicPr>
            <p:cNvPr id="24" name="Picture 23">
              <a:extLst>
                <a:ext uri="{FF2B5EF4-FFF2-40B4-BE49-F238E27FC236}">
                  <a16:creationId xmlns:a16="http://schemas.microsoft.com/office/drawing/2014/main" id="{35AF0EBE-B7CD-E848-AE7B-25B211D2BBD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1562" y="1995266"/>
              <a:ext cx="616717" cy="1867123"/>
            </a:xfrm>
            <a:prstGeom prst="rect">
              <a:avLst/>
            </a:prstGeom>
          </p:spPr>
        </p:pic>
      </p:grpSp>
    </p:spTree>
    <p:extLst>
      <p:ext uri="{BB962C8B-B14F-4D97-AF65-F5344CB8AC3E}">
        <p14:creationId xmlns:p14="http://schemas.microsoft.com/office/powerpoint/2010/main" val="165574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5FE8501-D788-E244-9F0D-420AF3ECD8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912" t="4038" r="2662"/>
          <a:stretch/>
        </p:blipFill>
        <p:spPr>
          <a:xfrm>
            <a:off x="534680" y="2313702"/>
            <a:ext cx="3610596" cy="2736263"/>
          </a:xfrm>
          <a:prstGeom prst="rect">
            <a:avLst/>
          </a:prstGeom>
        </p:spPr>
      </p:pic>
      <p:pic>
        <p:nvPicPr>
          <p:cNvPr id="9" name="Picture 8">
            <a:extLst>
              <a:ext uri="{FF2B5EF4-FFF2-40B4-BE49-F238E27FC236}">
                <a16:creationId xmlns:a16="http://schemas.microsoft.com/office/drawing/2014/main" id="{BA56DE55-CA68-1D44-93DA-DF26D791909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7373" r="1276" b="13332"/>
          <a:stretch/>
        </p:blipFill>
        <p:spPr>
          <a:xfrm>
            <a:off x="5080438" y="2225178"/>
            <a:ext cx="6203319" cy="2794308"/>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88019" y="589596"/>
            <a:ext cx="10805903" cy="10976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SOLIDARITY</a:t>
            </a:r>
            <a:r>
              <a:rPr lang="en-US" sz="2000" b="1" dirty="0">
                <a:solidFill>
                  <a:schemeClr val="accent1"/>
                </a:solidFill>
                <a:latin typeface="+mn-lt"/>
                <a:cs typeface="Times New Roman" panose="02020603050405020304" pitchFamily="18" charset="0"/>
              </a:rPr>
              <a:t>: WE DON’T ENDORSE, FINANCE, OR LEND THE OA NAME TO </a:t>
            </a:r>
            <a:br>
              <a:rPr lang="en-US" sz="2000" b="1" dirty="0">
                <a:solidFill>
                  <a:schemeClr val="accent1"/>
                </a:solidFill>
                <a:latin typeface="+mn-lt"/>
                <a:cs typeface="Times New Roman" panose="02020603050405020304" pitchFamily="18" charset="0"/>
              </a:rPr>
            </a:br>
            <a:r>
              <a:rPr lang="en-US" sz="2000" b="1" dirty="0">
                <a:solidFill>
                  <a:schemeClr val="accent1"/>
                </a:solidFill>
                <a:latin typeface="+mn-lt"/>
                <a:cs typeface="Times New Roman" panose="02020603050405020304" pitchFamily="18" charset="0"/>
              </a:rPr>
              <a:t>OTHER ENTERPRISES.</a:t>
            </a:r>
            <a:endParaRPr lang="en-US" sz="2200" dirty="0">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480908" y="5215823"/>
            <a:ext cx="3738773" cy="1015663"/>
          </a:xfrm>
          <a:prstGeom prst="rect">
            <a:avLst/>
          </a:prstGeom>
          <a:noFill/>
        </p:spPr>
        <p:txBody>
          <a:bodyPr wrap="square" rtlCol="0">
            <a:spAutoFit/>
          </a:bodyPr>
          <a:lstStyle/>
          <a:p>
            <a:pPr algn="ctr"/>
            <a:r>
              <a:rPr lang="en-US" sz="2000" dirty="0"/>
              <a:t>“At our meeting, we recommend XYZ Treatment Center, Dr. Jones’ diet, and John Doe’s book.”</a:t>
            </a:r>
          </a:p>
        </p:txBody>
      </p:sp>
      <p:sp>
        <p:nvSpPr>
          <p:cNvPr id="26" name="TextBox 25">
            <a:extLst>
              <a:ext uri="{FF2B5EF4-FFF2-40B4-BE49-F238E27FC236}">
                <a16:creationId xmlns:a16="http://schemas.microsoft.com/office/drawing/2014/main" id="{883EEA4C-3FC0-DC4B-99D9-A922ED021BDD}"/>
              </a:ext>
            </a:extLst>
          </p:cNvPr>
          <p:cNvSpPr txBox="1"/>
          <p:nvPr/>
        </p:nvSpPr>
        <p:spPr>
          <a:xfrm>
            <a:off x="5519062" y="5215823"/>
            <a:ext cx="5562588" cy="707886"/>
          </a:xfrm>
          <a:prstGeom prst="rect">
            <a:avLst/>
          </a:prstGeom>
          <a:noFill/>
        </p:spPr>
        <p:txBody>
          <a:bodyPr wrap="square" rtlCol="0">
            <a:spAutoFit/>
          </a:bodyPr>
          <a:lstStyle/>
          <a:p>
            <a:pPr algn="ctr"/>
            <a:r>
              <a:rPr lang="en-US" sz="2000" dirty="0"/>
              <a:t>“We only use OA-approved literature, so that we don’t vary from OA’s message.”</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Six</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507998" y="1758413"/>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7596" y="1960168"/>
              <a:ext cx="1329849" cy="1329849"/>
            </a:xfrm>
            <a:prstGeom prst="rect">
              <a:avLst/>
            </a:prstGeom>
          </p:spPr>
        </p:pic>
      </p:grpSp>
      <p:sp>
        <p:nvSpPr>
          <p:cNvPr id="4" name="Rectangle 3">
            <a:extLst>
              <a:ext uri="{FF2B5EF4-FFF2-40B4-BE49-F238E27FC236}">
                <a16:creationId xmlns:a16="http://schemas.microsoft.com/office/drawing/2014/main" id="{4973B312-9317-5C48-9167-DB08C3A7FEDB}"/>
              </a:ext>
            </a:extLst>
          </p:cNvPr>
          <p:cNvSpPr/>
          <p:nvPr/>
        </p:nvSpPr>
        <p:spPr>
          <a:xfrm>
            <a:off x="7820710" y="2732315"/>
            <a:ext cx="1091334" cy="861774"/>
          </a:xfrm>
          <a:prstGeom prst="rect">
            <a:avLst/>
          </a:prstGeom>
        </p:spPr>
        <p:txBody>
          <a:bodyPr wrap="square">
            <a:spAutoFit/>
          </a:bodyPr>
          <a:lstStyle/>
          <a:p>
            <a:pPr algn="ctr"/>
            <a:r>
              <a:rPr lang="en-US" sz="5000" b="1" dirty="0">
                <a:solidFill>
                  <a:schemeClr val="bg1">
                    <a:alpha val="90000"/>
                  </a:schemeClr>
                </a:solidFill>
                <a:cs typeface="Times New Roman" panose="02020603050405020304" pitchFamily="18" charset="0"/>
              </a:rPr>
              <a:t>OA</a:t>
            </a:r>
            <a:endParaRPr lang="en-US" sz="5000" dirty="0">
              <a:solidFill>
                <a:schemeClr val="bg1">
                  <a:alpha val="90000"/>
                </a:schemeClr>
              </a:solidFill>
            </a:endParaRPr>
          </a:p>
        </p:txBody>
      </p:sp>
      <p:grpSp>
        <p:nvGrpSpPr>
          <p:cNvPr id="6" name="Group 5">
            <a:extLst>
              <a:ext uri="{FF2B5EF4-FFF2-40B4-BE49-F238E27FC236}">
                <a16:creationId xmlns:a16="http://schemas.microsoft.com/office/drawing/2014/main" id="{DF1F14BD-6900-1F47-9637-FEAF8D4EEF47}"/>
              </a:ext>
            </a:extLst>
          </p:cNvPr>
          <p:cNvGrpSpPr/>
          <p:nvPr/>
        </p:nvGrpSpPr>
        <p:grpSpPr>
          <a:xfrm>
            <a:off x="10089473" y="1667330"/>
            <a:ext cx="1329849" cy="1329849"/>
            <a:chOff x="10089473" y="1667330"/>
            <a:chExt cx="1329849" cy="1329849"/>
          </a:xfrm>
        </p:grpSpPr>
        <p:sp>
          <p:nvSpPr>
            <p:cNvPr id="5" name="Oval 4">
              <a:extLst>
                <a:ext uri="{FF2B5EF4-FFF2-40B4-BE49-F238E27FC236}">
                  <a16:creationId xmlns:a16="http://schemas.microsoft.com/office/drawing/2014/main" id="{C25B7FC2-BA56-7C4E-942F-A5D68F0C6410}"/>
                </a:ext>
              </a:extLst>
            </p:cNvPr>
            <p:cNvSpPr/>
            <p:nvPr/>
          </p:nvSpPr>
          <p:spPr>
            <a:xfrm>
              <a:off x="10299846" y="1915934"/>
              <a:ext cx="909101"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089473" y="1667330"/>
              <a:ext cx="1329849" cy="1329849"/>
            </a:xfrm>
            <a:prstGeom prst="rect">
              <a:avLst/>
            </a:prstGeom>
          </p:spPr>
        </p:pic>
      </p:grpSp>
      <p:sp>
        <p:nvSpPr>
          <p:cNvPr id="10" name="Slide Number Placeholder 9">
            <a:extLst>
              <a:ext uri="{FF2B5EF4-FFF2-40B4-BE49-F238E27FC236}">
                <a16:creationId xmlns:a16="http://schemas.microsoft.com/office/drawing/2014/main" id="{6BF0D1FF-20D1-CE42-B487-D261D06BAB8C}"/>
              </a:ext>
            </a:extLst>
          </p:cNvPr>
          <p:cNvSpPr>
            <a:spLocks noGrp="1"/>
          </p:cNvSpPr>
          <p:nvPr>
            <p:ph type="sldNum" sz="quarter" idx="12"/>
          </p:nvPr>
        </p:nvSpPr>
        <p:spPr/>
        <p:txBody>
          <a:bodyPr/>
          <a:lstStyle/>
          <a:p>
            <a:fld id="{EA0A81FB-CD6F-0043-BC2D-C489F657A805}" type="slidenum">
              <a:rPr lang="en-US" smtClean="0"/>
              <a:t>20</a:t>
            </a:fld>
            <a:endParaRPr lang="en-US"/>
          </a:p>
        </p:txBody>
      </p:sp>
    </p:spTree>
    <p:extLst>
      <p:ext uri="{BB962C8B-B14F-4D97-AF65-F5344CB8AC3E}">
        <p14:creationId xmlns:p14="http://schemas.microsoft.com/office/powerpoint/2010/main" val="3076326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814E64B1-05D0-EE42-BB5A-41B9E88403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19" t="9483" b="9210"/>
          <a:stretch/>
        </p:blipFill>
        <p:spPr>
          <a:xfrm>
            <a:off x="5262879" y="1667330"/>
            <a:ext cx="5930457" cy="3406555"/>
          </a:xfrm>
          <a:prstGeom prst="rect">
            <a:avLst/>
          </a:prstGeom>
        </p:spPr>
      </p:pic>
      <p:pic>
        <p:nvPicPr>
          <p:cNvPr id="11" name="Picture 10">
            <a:extLst>
              <a:ext uri="{FF2B5EF4-FFF2-40B4-BE49-F238E27FC236}">
                <a16:creationId xmlns:a16="http://schemas.microsoft.com/office/drawing/2014/main" id="{D82AFE58-CE8E-F742-966E-4A2164F0B0E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1920" r="5599" b="5788"/>
          <a:stretch/>
        </p:blipFill>
        <p:spPr>
          <a:xfrm>
            <a:off x="569198" y="2493595"/>
            <a:ext cx="3421175" cy="2261285"/>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99170" y="589596"/>
            <a:ext cx="10805903" cy="78339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RESPONSIBILITY</a:t>
            </a:r>
            <a:r>
              <a:rPr lang="en-US" sz="2000" b="1" dirty="0">
                <a:solidFill>
                  <a:schemeClr val="accent1"/>
                </a:solidFill>
                <a:latin typeface="+mn-lt"/>
                <a:cs typeface="Times New Roman" panose="02020603050405020304" pitchFamily="18" charset="0"/>
              </a:rPr>
              <a:t>: EVERY OA GROUP OUGHT TO SUPPORT ITSELF.</a:t>
            </a:r>
            <a:endParaRPr lang="en-US" sz="2200" dirty="0">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480908" y="5215823"/>
            <a:ext cx="3738773" cy="1015663"/>
          </a:xfrm>
          <a:prstGeom prst="rect">
            <a:avLst/>
          </a:prstGeom>
          <a:noFill/>
        </p:spPr>
        <p:txBody>
          <a:bodyPr wrap="square" rtlCol="0">
            <a:spAutoFit/>
          </a:bodyPr>
          <a:lstStyle/>
          <a:p>
            <a:pPr algn="ctr"/>
            <a:r>
              <a:rPr lang="en-US" sz="2000" dirty="0"/>
              <a:t>“Our meeting pays the room rent and we buy our own coffee. Aren’t we self-supporting?”</a:t>
            </a:r>
          </a:p>
        </p:txBody>
      </p:sp>
      <p:grpSp>
        <p:nvGrpSpPr>
          <p:cNvPr id="6" name="Group 5">
            <a:extLst>
              <a:ext uri="{FF2B5EF4-FFF2-40B4-BE49-F238E27FC236}">
                <a16:creationId xmlns:a16="http://schemas.microsoft.com/office/drawing/2014/main" id="{C628FBB9-E024-6A43-902D-CDB395D7FC9A}"/>
              </a:ext>
            </a:extLst>
          </p:cNvPr>
          <p:cNvGrpSpPr/>
          <p:nvPr/>
        </p:nvGrpSpPr>
        <p:grpSpPr>
          <a:xfrm>
            <a:off x="10089473" y="1667330"/>
            <a:ext cx="1329849" cy="1329849"/>
            <a:chOff x="10089473" y="1667330"/>
            <a:chExt cx="1329849" cy="1329849"/>
          </a:xfrm>
        </p:grpSpPr>
        <p:sp>
          <p:nvSpPr>
            <p:cNvPr id="5" name="Oval 4">
              <a:extLst>
                <a:ext uri="{FF2B5EF4-FFF2-40B4-BE49-F238E27FC236}">
                  <a16:creationId xmlns:a16="http://schemas.microsoft.com/office/drawing/2014/main" id="{E7214BFB-0E4A-4342-ADF9-09D89EADB4D0}"/>
                </a:ext>
              </a:extLst>
            </p:cNvPr>
            <p:cNvSpPr/>
            <p:nvPr/>
          </p:nvSpPr>
          <p:spPr>
            <a:xfrm>
              <a:off x="10272027" y="1861882"/>
              <a:ext cx="953968" cy="953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89473" y="1667330"/>
              <a:ext cx="1329849" cy="1329849"/>
            </a:xfrm>
            <a:prstGeom prst="rect">
              <a:avLst/>
            </a:prstGeom>
          </p:spPr>
        </p:pic>
      </p:grpSp>
      <p:sp>
        <p:nvSpPr>
          <p:cNvPr id="26" name="TextBox 25">
            <a:extLst>
              <a:ext uri="{FF2B5EF4-FFF2-40B4-BE49-F238E27FC236}">
                <a16:creationId xmlns:a16="http://schemas.microsoft.com/office/drawing/2014/main" id="{883EEA4C-3FC0-DC4B-99D9-A922ED021BDD}"/>
              </a:ext>
            </a:extLst>
          </p:cNvPr>
          <p:cNvSpPr txBox="1"/>
          <p:nvPr/>
        </p:nvSpPr>
        <p:spPr>
          <a:xfrm>
            <a:off x="4996544" y="5215823"/>
            <a:ext cx="6629393" cy="1015663"/>
          </a:xfrm>
          <a:prstGeom prst="rect">
            <a:avLst/>
          </a:prstGeom>
          <a:noFill/>
        </p:spPr>
        <p:txBody>
          <a:bodyPr wrap="square" rtlCol="0">
            <a:spAutoFit/>
          </a:bodyPr>
          <a:lstStyle/>
          <a:p>
            <a:pPr algn="ctr"/>
            <a:r>
              <a:rPr lang="en-US" sz="2000" dirty="0"/>
              <a:t>“Our group supports the service work of intergroup, </a:t>
            </a:r>
            <a:br>
              <a:rPr lang="en-US" sz="2000" dirty="0"/>
            </a:br>
            <a:r>
              <a:rPr lang="en-US" sz="2000" dirty="0"/>
              <a:t>service bodies, region, and world service in addition </a:t>
            </a:r>
            <a:br>
              <a:rPr lang="en-US" sz="2000" dirty="0"/>
            </a:br>
            <a:r>
              <a:rPr lang="en-US" sz="2000" dirty="0"/>
              <a:t>to paying our group expenses.”</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Seven</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507998" y="1758413"/>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AA22D1F2-321A-A447-82DF-83A2B0E40C78}"/>
              </a:ext>
            </a:extLst>
          </p:cNvPr>
          <p:cNvSpPr>
            <a:spLocks noGrp="1"/>
          </p:cNvSpPr>
          <p:nvPr>
            <p:ph type="sldNum" sz="quarter" idx="12"/>
          </p:nvPr>
        </p:nvSpPr>
        <p:spPr/>
        <p:txBody>
          <a:bodyPr/>
          <a:lstStyle/>
          <a:p>
            <a:fld id="{EA0A81FB-CD6F-0043-BC2D-C489F657A805}" type="slidenum">
              <a:rPr lang="en-US" smtClean="0"/>
              <a:t>21</a:t>
            </a:fld>
            <a:endParaRPr lang="en-US"/>
          </a:p>
        </p:txBody>
      </p:sp>
    </p:spTree>
    <p:extLst>
      <p:ext uri="{BB962C8B-B14F-4D97-AF65-F5344CB8AC3E}">
        <p14:creationId xmlns:p14="http://schemas.microsoft.com/office/powerpoint/2010/main" val="2453321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E82BE4F-4ED5-B54F-864A-37F7C8DAA9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4851" y="2203535"/>
            <a:ext cx="3438144" cy="2865120"/>
          </a:xfrm>
          <a:prstGeom prst="rect">
            <a:avLst/>
          </a:prstGeom>
        </p:spPr>
      </p:pic>
      <p:pic>
        <p:nvPicPr>
          <p:cNvPr id="7" name="Picture 6">
            <a:extLst>
              <a:ext uri="{FF2B5EF4-FFF2-40B4-BE49-F238E27FC236}">
                <a16:creationId xmlns:a16="http://schemas.microsoft.com/office/drawing/2014/main" id="{6AD6FE0B-C8A8-AC4A-9E67-45F33B44C7A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6" t="20488" r="-245" b="20346"/>
          <a:stretch/>
        </p:blipFill>
        <p:spPr>
          <a:xfrm>
            <a:off x="5161285" y="1667330"/>
            <a:ext cx="5783747" cy="3406555"/>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10321" y="708207"/>
            <a:ext cx="10805903" cy="56852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FELLOWSHIP</a:t>
            </a:r>
            <a:r>
              <a:rPr lang="en-US" sz="2000" b="1" dirty="0">
                <a:solidFill>
                  <a:schemeClr val="accent1"/>
                </a:solidFill>
                <a:latin typeface="+mn-lt"/>
                <a:cs typeface="Times New Roman" panose="02020603050405020304" pitchFamily="18" charset="0"/>
              </a:rPr>
              <a:t>: WE FREELY GIVE WHAT WE HAVE BEEN SO GENEROUSLY GIVEN.</a:t>
            </a:r>
          </a:p>
        </p:txBody>
      </p:sp>
      <p:sp>
        <p:nvSpPr>
          <p:cNvPr id="15" name="TextBox 14">
            <a:extLst>
              <a:ext uri="{FF2B5EF4-FFF2-40B4-BE49-F238E27FC236}">
                <a16:creationId xmlns:a16="http://schemas.microsoft.com/office/drawing/2014/main" id="{BC3D246D-11CC-5D4A-BA7C-B25E47386AE3}"/>
              </a:ext>
            </a:extLst>
          </p:cNvPr>
          <p:cNvSpPr txBox="1"/>
          <p:nvPr/>
        </p:nvSpPr>
        <p:spPr>
          <a:xfrm>
            <a:off x="339394" y="5215823"/>
            <a:ext cx="3945948" cy="1015663"/>
          </a:xfrm>
          <a:prstGeom prst="rect">
            <a:avLst/>
          </a:prstGeom>
          <a:noFill/>
        </p:spPr>
        <p:txBody>
          <a:bodyPr wrap="square" rtlCol="0">
            <a:spAutoFit/>
          </a:bodyPr>
          <a:lstStyle/>
          <a:p>
            <a:pPr algn="ctr"/>
            <a:r>
              <a:rPr lang="en-US" sz="2000" spc="-20" dirty="0"/>
              <a:t>“I’m an authority on the Twelve Steps. It will cost you if you want me to share my knowledge with you.”</a:t>
            </a:r>
          </a:p>
        </p:txBody>
      </p:sp>
      <p:grpSp>
        <p:nvGrpSpPr>
          <p:cNvPr id="6" name="Group 5">
            <a:extLst>
              <a:ext uri="{FF2B5EF4-FFF2-40B4-BE49-F238E27FC236}">
                <a16:creationId xmlns:a16="http://schemas.microsoft.com/office/drawing/2014/main" id="{C628FBB9-E024-6A43-902D-CDB395D7FC9A}"/>
              </a:ext>
            </a:extLst>
          </p:cNvPr>
          <p:cNvGrpSpPr/>
          <p:nvPr/>
        </p:nvGrpSpPr>
        <p:grpSpPr>
          <a:xfrm>
            <a:off x="10089473" y="1667330"/>
            <a:ext cx="1329849" cy="1329849"/>
            <a:chOff x="10089473" y="1667330"/>
            <a:chExt cx="1329849" cy="1329849"/>
          </a:xfrm>
        </p:grpSpPr>
        <p:sp>
          <p:nvSpPr>
            <p:cNvPr id="5" name="Oval 4">
              <a:extLst>
                <a:ext uri="{FF2B5EF4-FFF2-40B4-BE49-F238E27FC236}">
                  <a16:creationId xmlns:a16="http://schemas.microsoft.com/office/drawing/2014/main" id="{E7214BFB-0E4A-4342-ADF9-09D89EADB4D0}"/>
                </a:ext>
              </a:extLst>
            </p:cNvPr>
            <p:cNvSpPr/>
            <p:nvPr/>
          </p:nvSpPr>
          <p:spPr>
            <a:xfrm>
              <a:off x="10272027" y="1861882"/>
              <a:ext cx="953968" cy="953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89473" y="1667330"/>
              <a:ext cx="1329849" cy="1329849"/>
            </a:xfrm>
            <a:prstGeom prst="rect">
              <a:avLst/>
            </a:prstGeom>
          </p:spPr>
        </p:pic>
      </p:grpSp>
      <p:sp>
        <p:nvSpPr>
          <p:cNvPr id="26" name="TextBox 25">
            <a:extLst>
              <a:ext uri="{FF2B5EF4-FFF2-40B4-BE49-F238E27FC236}">
                <a16:creationId xmlns:a16="http://schemas.microsoft.com/office/drawing/2014/main" id="{883EEA4C-3FC0-DC4B-99D9-A922ED021BDD}"/>
              </a:ext>
            </a:extLst>
          </p:cNvPr>
          <p:cNvSpPr txBox="1"/>
          <p:nvPr/>
        </p:nvSpPr>
        <p:spPr>
          <a:xfrm>
            <a:off x="4996544" y="5215823"/>
            <a:ext cx="6629393" cy="400110"/>
          </a:xfrm>
          <a:prstGeom prst="rect">
            <a:avLst/>
          </a:prstGeom>
          <a:noFill/>
        </p:spPr>
        <p:txBody>
          <a:bodyPr wrap="square" rtlCol="0">
            <a:spAutoFit/>
          </a:bodyPr>
          <a:lstStyle/>
          <a:p>
            <a:pPr algn="ctr"/>
            <a:r>
              <a:rPr lang="en-US" sz="2000" dirty="0"/>
              <a:t>“I’ll be glad to help. It’s Twelfth Step work.”</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Eight</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507998" y="1758413"/>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C0987094-95AC-6F44-AEAB-63F30BAEB1CC}"/>
              </a:ext>
            </a:extLst>
          </p:cNvPr>
          <p:cNvSpPr>
            <a:spLocks noGrp="1"/>
          </p:cNvSpPr>
          <p:nvPr>
            <p:ph type="sldNum" sz="quarter" idx="12"/>
          </p:nvPr>
        </p:nvSpPr>
        <p:spPr/>
        <p:txBody>
          <a:bodyPr/>
          <a:lstStyle/>
          <a:p>
            <a:fld id="{EA0A81FB-CD6F-0043-BC2D-C489F657A805}" type="slidenum">
              <a:rPr lang="en-US" smtClean="0"/>
              <a:t>22</a:t>
            </a:fld>
            <a:endParaRPr lang="en-US"/>
          </a:p>
        </p:txBody>
      </p:sp>
    </p:spTree>
    <p:extLst>
      <p:ext uri="{BB962C8B-B14F-4D97-AF65-F5344CB8AC3E}">
        <p14:creationId xmlns:p14="http://schemas.microsoft.com/office/powerpoint/2010/main" val="870903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9DFDE03-CE99-5B4D-883E-DCA333F9FA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08" t="5778" r="10741" b="13623"/>
          <a:stretch/>
        </p:blipFill>
        <p:spPr>
          <a:xfrm>
            <a:off x="5354321" y="1503215"/>
            <a:ext cx="5881807" cy="3687453"/>
          </a:xfrm>
          <a:prstGeom prst="rect">
            <a:avLst/>
          </a:prstGeom>
        </p:spPr>
      </p:pic>
      <p:pic>
        <p:nvPicPr>
          <p:cNvPr id="7" name="Picture 6">
            <a:extLst>
              <a:ext uri="{FF2B5EF4-FFF2-40B4-BE49-F238E27FC236}">
                <a16:creationId xmlns:a16="http://schemas.microsoft.com/office/drawing/2014/main" id="{21C04C4F-6E26-9B40-98D4-32954BAB4D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6165" y="2251537"/>
            <a:ext cx="2666354" cy="2666354"/>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88019" y="589596"/>
            <a:ext cx="10805903" cy="10976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STRUCTURE</a:t>
            </a:r>
            <a:r>
              <a:rPr lang="en-US" sz="2000" b="1" dirty="0">
                <a:solidFill>
                  <a:schemeClr val="accent1"/>
                </a:solidFill>
                <a:latin typeface="+mn-lt"/>
                <a:cs typeface="Times New Roman" panose="02020603050405020304" pitchFamily="18" charset="0"/>
              </a:rPr>
              <a:t>: NO GOVERNING AUTHORITY. THE POWER FLOWS FROM THE GROUPS TO THE SERVICE BODIES.</a:t>
            </a:r>
            <a:endParaRPr lang="en-US" sz="2200" dirty="0">
              <a:solidFill>
                <a:schemeClr val="accent1"/>
              </a:solidFill>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339394" y="5215823"/>
            <a:ext cx="3945948" cy="707886"/>
          </a:xfrm>
          <a:prstGeom prst="rect">
            <a:avLst/>
          </a:prstGeom>
          <a:noFill/>
        </p:spPr>
        <p:txBody>
          <a:bodyPr wrap="square" rtlCol="0">
            <a:spAutoFit/>
          </a:bodyPr>
          <a:lstStyle/>
          <a:p>
            <a:pPr algn="ctr"/>
            <a:r>
              <a:rPr lang="en-US" sz="2000" spc="-20" dirty="0"/>
              <a:t>“We’re in charge here, and this </a:t>
            </a:r>
            <a:br>
              <a:rPr lang="en-US" sz="2000" spc="-20" dirty="0"/>
            </a:br>
            <a:r>
              <a:rPr lang="en-US" sz="2000" spc="-20" dirty="0"/>
              <a:t>is how it will be done.”</a:t>
            </a:r>
          </a:p>
        </p:txBody>
      </p:sp>
      <p:grpSp>
        <p:nvGrpSpPr>
          <p:cNvPr id="6" name="Group 5">
            <a:extLst>
              <a:ext uri="{FF2B5EF4-FFF2-40B4-BE49-F238E27FC236}">
                <a16:creationId xmlns:a16="http://schemas.microsoft.com/office/drawing/2014/main" id="{C628FBB9-E024-6A43-902D-CDB395D7FC9A}"/>
              </a:ext>
            </a:extLst>
          </p:cNvPr>
          <p:cNvGrpSpPr/>
          <p:nvPr/>
        </p:nvGrpSpPr>
        <p:grpSpPr>
          <a:xfrm>
            <a:off x="10089473" y="1667330"/>
            <a:ext cx="1329849" cy="1329849"/>
            <a:chOff x="10089473" y="1667330"/>
            <a:chExt cx="1329849" cy="1329849"/>
          </a:xfrm>
        </p:grpSpPr>
        <p:sp>
          <p:nvSpPr>
            <p:cNvPr id="5" name="Oval 4">
              <a:extLst>
                <a:ext uri="{FF2B5EF4-FFF2-40B4-BE49-F238E27FC236}">
                  <a16:creationId xmlns:a16="http://schemas.microsoft.com/office/drawing/2014/main" id="{E7214BFB-0E4A-4342-ADF9-09D89EADB4D0}"/>
                </a:ext>
              </a:extLst>
            </p:cNvPr>
            <p:cNvSpPr/>
            <p:nvPr/>
          </p:nvSpPr>
          <p:spPr>
            <a:xfrm>
              <a:off x="10272027" y="1861882"/>
              <a:ext cx="953968" cy="953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89473" y="1667330"/>
              <a:ext cx="1329849" cy="1329849"/>
            </a:xfrm>
            <a:prstGeom prst="rect">
              <a:avLst/>
            </a:prstGeom>
          </p:spPr>
        </p:pic>
      </p:grpSp>
      <p:sp>
        <p:nvSpPr>
          <p:cNvPr id="26" name="TextBox 25">
            <a:extLst>
              <a:ext uri="{FF2B5EF4-FFF2-40B4-BE49-F238E27FC236}">
                <a16:creationId xmlns:a16="http://schemas.microsoft.com/office/drawing/2014/main" id="{883EEA4C-3FC0-DC4B-99D9-A922ED021BDD}"/>
              </a:ext>
            </a:extLst>
          </p:cNvPr>
          <p:cNvSpPr txBox="1"/>
          <p:nvPr/>
        </p:nvSpPr>
        <p:spPr>
          <a:xfrm>
            <a:off x="4996544" y="5215823"/>
            <a:ext cx="6629393" cy="707886"/>
          </a:xfrm>
          <a:prstGeom prst="rect">
            <a:avLst/>
          </a:prstGeom>
          <a:noFill/>
        </p:spPr>
        <p:txBody>
          <a:bodyPr wrap="square" rtlCol="0">
            <a:spAutoFit/>
          </a:bodyPr>
          <a:lstStyle/>
          <a:p>
            <a:pPr algn="ctr"/>
            <a:r>
              <a:rPr lang="en-US" sz="2000" dirty="0"/>
              <a:t>“Our service body is here to carry out the </a:t>
            </a:r>
            <a:br>
              <a:rPr lang="en-US" sz="2000" dirty="0"/>
            </a:br>
            <a:r>
              <a:rPr lang="en-US" sz="2000" dirty="0"/>
              <a:t>will of those we serve.”</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Nine</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507998" y="1758413"/>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3CDE62ED-B09D-4F4B-BCCE-935BC95901F1}"/>
              </a:ext>
            </a:extLst>
          </p:cNvPr>
          <p:cNvSpPr>
            <a:spLocks noGrp="1"/>
          </p:cNvSpPr>
          <p:nvPr>
            <p:ph type="sldNum" sz="quarter" idx="12"/>
          </p:nvPr>
        </p:nvSpPr>
        <p:spPr/>
        <p:txBody>
          <a:bodyPr/>
          <a:lstStyle/>
          <a:p>
            <a:fld id="{EA0A81FB-CD6F-0043-BC2D-C489F657A805}" type="slidenum">
              <a:rPr lang="en-US" smtClean="0"/>
              <a:t>23</a:t>
            </a:fld>
            <a:endParaRPr lang="en-US"/>
          </a:p>
        </p:txBody>
      </p:sp>
    </p:spTree>
    <p:extLst>
      <p:ext uri="{BB962C8B-B14F-4D97-AF65-F5344CB8AC3E}">
        <p14:creationId xmlns:p14="http://schemas.microsoft.com/office/powerpoint/2010/main" val="38583241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80B939-7154-0741-B3BC-7214D1B1E0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724" t="30640" r="1498" b="5769"/>
          <a:stretch/>
        </p:blipFill>
        <p:spPr>
          <a:xfrm>
            <a:off x="4996543" y="1997772"/>
            <a:ext cx="6527330" cy="2996941"/>
          </a:xfrm>
          <a:prstGeom prst="rect">
            <a:avLst/>
          </a:prstGeom>
        </p:spPr>
      </p:pic>
      <p:pic>
        <p:nvPicPr>
          <p:cNvPr id="7" name="Picture 6">
            <a:extLst>
              <a:ext uri="{FF2B5EF4-FFF2-40B4-BE49-F238E27FC236}">
                <a16:creationId xmlns:a16="http://schemas.microsoft.com/office/drawing/2014/main" id="{2C62616B-22B1-AC42-B546-37E8DA59D3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494" r="3985"/>
          <a:stretch/>
        </p:blipFill>
        <p:spPr>
          <a:xfrm>
            <a:off x="598889" y="1997773"/>
            <a:ext cx="3577168" cy="2996940"/>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10321" y="623049"/>
            <a:ext cx="11035853" cy="7150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NEUTRALITY</a:t>
            </a:r>
            <a:r>
              <a:rPr lang="en-US" sz="2000" b="1" dirty="0">
                <a:solidFill>
                  <a:schemeClr val="accent1"/>
                </a:solidFill>
                <a:latin typeface="+mn-lt"/>
                <a:cs typeface="Times New Roman" panose="02020603050405020304" pitchFamily="18" charset="0"/>
              </a:rPr>
              <a:t>: THE CONTINUATION AND GROWTH OF OA ARE OUR PRIMARY AIMS.</a:t>
            </a:r>
            <a:endParaRPr lang="en-US" sz="2200" dirty="0">
              <a:solidFill>
                <a:schemeClr val="accent1"/>
              </a:solidFill>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339394" y="5215823"/>
            <a:ext cx="3945948" cy="707886"/>
          </a:xfrm>
          <a:prstGeom prst="rect">
            <a:avLst/>
          </a:prstGeom>
          <a:noFill/>
        </p:spPr>
        <p:txBody>
          <a:bodyPr wrap="square" rtlCol="0">
            <a:spAutoFit/>
          </a:bodyPr>
          <a:lstStyle/>
          <a:p>
            <a:pPr algn="ctr"/>
            <a:r>
              <a:rPr lang="en-US" sz="2000" spc="-20" dirty="0"/>
              <a:t>“Let’s lobby congress. </a:t>
            </a:r>
            <a:br>
              <a:rPr lang="en-US" sz="2000" spc="-20" dirty="0"/>
            </a:br>
            <a:r>
              <a:rPr lang="en-US" sz="2000" spc="-20" dirty="0"/>
              <a:t>We want sugar banned.”</a:t>
            </a:r>
          </a:p>
        </p:txBody>
      </p:sp>
      <p:grpSp>
        <p:nvGrpSpPr>
          <p:cNvPr id="6" name="Group 5">
            <a:extLst>
              <a:ext uri="{FF2B5EF4-FFF2-40B4-BE49-F238E27FC236}">
                <a16:creationId xmlns:a16="http://schemas.microsoft.com/office/drawing/2014/main" id="{C628FBB9-E024-6A43-902D-CDB395D7FC9A}"/>
              </a:ext>
            </a:extLst>
          </p:cNvPr>
          <p:cNvGrpSpPr/>
          <p:nvPr/>
        </p:nvGrpSpPr>
        <p:grpSpPr>
          <a:xfrm>
            <a:off x="10194026" y="1486001"/>
            <a:ext cx="1329849" cy="1329849"/>
            <a:chOff x="10089473" y="1667330"/>
            <a:chExt cx="1329849" cy="1329849"/>
          </a:xfrm>
        </p:grpSpPr>
        <p:sp>
          <p:nvSpPr>
            <p:cNvPr id="5" name="Oval 4">
              <a:extLst>
                <a:ext uri="{FF2B5EF4-FFF2-40B4-BE49-F238E27FC236}">
                  <a16:creationId xmlns:a16="http://schemas.microsoft.com/office/drawing/2014/main" id="{E7214BFB-0E4A-4342-ADF9-09D89EADB4D0}"/>
                </a:ext>
              </a:extLst>
            </p:cNvPr>
            <p:cNvSpPr/>
            <p:nvPr/>
          </p:nvSpPr>
          <p:spPr>
            <a:xfrm>
              <a:off x="10272027" y="1861882"/>
              <a:ext cx="953968" cy="953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89473" y="1667330"/>
              <a:ext cx="1329849" cy="1329849"/>
            </a:xfrm>
            <a:prstGeom prst="rect">
              <a:avLst/>
            </a:prstGeom>
          </p:spPr>
        </p:pic>
      </p:grpSp>
      <p:sp>
        <p:nvSpPr>
          <p:cNvPr id="26" name="TextBox 25">
            <a:extLst>
              <a:ext uri="{FF2B5EF4-FFF2-40B4-BE49-F238E27FC236}">
                <a16:creationId xmlns:a16="http://schemas.microsoft.com/office/drawing/2014/main" id="{883EEA4C-3FC0-DC4B-99D9-A922ED021BDD}"/>
              </a:ext>
            </a:extLst>
          </p:cNvPr>
          <p:cNvSpPr txBox="1"/>
          <p:nvPr/>
        </p:nvSpPr>
        <p:spPr>
          <a:xfrm>
            <a:off x="4996544" y="5215823"/>
            <a:ext cx="6629393" cy="707886"/>
          </a:xfrm>
          <a:prstGeom prst="rect">
            <a:avLst/>
          </a:prstGeom>
          <a:noFill/>
        </p:spPr>
        <p:txBody>
          <a:bodyPr wrap="square" rtlCol="0">
            <a:spAutoFit/>
          </a:bodyPr>
          <a:lstStyle/>
          <a:p>
            <a:pPr algn="ctr"/>
            <a:r>
              <a:rPr lang="en-US" sz="2000" dirty="0"/>
              <a:t>“We have only one message. </a:t>
            </a:r>
            <a:br>
              <a:rPr lang="en-US" sz="2000" dirty="0"/>
            </a:br>
            <a:r>
              <a:rPr lang="en-US" sz="2000" dirty="0"/>
              <a:t>Let’s not enter into public debate.”</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Ten</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301080" y="1486001"/>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461E5AB2-4CDF-A842-966E-14C3D26E28A5}"/>
              </a:ext>
            </a:extLst>
          </p:cNvPr>
          <p:cNvSpPr>
            <a:spLocks noGrp="1"/>
          </p:cNvSpPr>
          <p:nvPr>
            <p:ph type="sldNum" sz="quarter" idx="12"/>
          </p:nvPr>
        </p:nvSpPr>
        <p:spPr/>
        <p:txBody>
          <a:bodyPr/>
          <a:lstStyle/>
          <a:p>
            <a:fld id="{EA0A81FB-CD6F-0043-BC2D-C489F657A805}" type="slidenum">
              <a:rPr lang="en-US" smtClean="0"/>
              <a:t>24</a:t>
            </a:fld>
            <a:endParaRPr lang="en-US"/>
          </a:p>
        </p:txBody>
      </p:sp>
    </p:spTree>
    <p:extLst>
      <p:ext uri="{BB962C8B-B14F-4D97-AF65-F5344CB8AC3E}">
        <p14:creationId xmlns:p14="http://schemas.microsoft.com/office/powerpoint/2010/main" val="3879872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4F04D3C-1EAB-CB4C-AF15-5865428A91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629" t="1802" r="4305" b="4336"/>
          <a:stretch/>
        </p:blipFill>
        <p:spPr>
          <a:xfrm>
            <a:off x="5936926" y="1654204"/>
            <a:ext cx="4582487" cy="3433779"/>
          </a:xfrm>
          <a:prstGeom prst="rect">
            <a:avLst/>
          </a:prstGeom>
        </p:spPr>
      </p:pic>
      <p:pic>
        <p:nvPicPr>
          <p:cNvPr id="7" name="Picture 6">
            <a:extLst>
              <a:ext uri="{FF2B5EF4-FFF2-40B4-BE49-F238E27FC236}">
                <a16:creationId xmlns:a16="http://schemas.microsoft.com/office/drawing/2014/main" id="{03308486-0A98-B84A-BD6B-6684BFE5D7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58" t="6563" r="-672" b="-3859"/>
          <a:stretch/>
        </p:blipFill>
        <p:spPr>
          <a:xfrm>
            <a:off x="459935" y="2030296"/>
            <a:ext cx="3825393" cy="3228569"/>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158737" y="589596"/>
            <a:ext cx="11137909" cy="79028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ANONYMITY</a:t>
            </a:r>
            <a:r>
              <a:rPr lang="en-US" sz="2000" b="1" dirty="0">
                <a:solidFill>
                  <a:schemeClr val="accent1"/>
                </a:solidFill>
                <a:latin typeface="+mn-lt"/>
                <a:cs typeface="Times New Roman" panose="02020603050405020304" pitchFamily="18" charset="0"/>
              </a:rPr>
              <a:t>: NO SENSATIONAL ADVERTISING; THE PROGRAM IS THE ATTRACTION.</a:t>
            </a:r>
            <a:endParaRPr lang="en-US" sz="2200" dirty="0">
              <a:solidFill>
                <a:schemeClr val="accent1"/>
              </a:solidFill>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339394" y="5215823"/>
            <a:ext cx="3945948" cy="1015663"/>
          </a:xfrm>
          <a:prstGeom prst="rect">
            <a:avLst/>
          </a:prstGeom>
          <a:noFill/>
        </p:spPr>
        <p:txBody>
          <a:bodyPr wrap="square" rtlCol="0">
            <a:spAutoFit/>
          </a:bodyPr>
          <a:lstStyle/>
          <a:p>
            <a:pPr algn="ctr"/>
            <a:r>
              <a:rPr lang="en-US" sz="2000" spc="-20" dirty="0"/>
              <a:t>“My name is Gorgeous Gloria Smith. </a:t>
            </a:r>
            <a:br>
              <a:rPr lang="en-US" sz="2000" spc="-20" dirty="0"/>
            </a:br>
            <a:r>
              <a:rPr lang="en-US" sz="2000" spc="-20" dirty="0"/>
              <a:t>I lost 500 pounds in OA and so can you, with my help.”</a:t>
            </a:r>
          </a:p>
        </p:txBody>
      </p:sp>
      <p:grpSp>
        <p:nvGrpSpPr>
          <p:cNvPr id="6" name="Group 5">
            <a:extLst>
              <a:ext uri="{FF2B5EF4-FFF2-40B4-BE49-F238E27FC236}">
                <a16:creationId xmlns:a16="http://schemas.microsoft.com/office/drawing/2014/main" id="{C628FBB9-E024-6A43-902D-CDB395D7FC9A}"/>
              </a:ext>
            </a:extLst>
          </p:cNvPr>
          <p:cNvGrpSpPr/>
          <p:nvPr/>
        </p:nvGrpSpPr>
        <p:grpSpPr>
          <a:xfrm>
            <a:off x="9966797" y="1486001"/>
            <a:ext cx="1329849" cy="1329849"/>
            <a:chOff x="10089473" y="1667330"/>
            <a:chExt cx="1329849" cy="1329849"/>
          </a:xfrm>
        </p:grpSpPr>
        <p:sp>
          <p:nvSpPr>
            <p:cNvPr id="5" name="Oval 4">
              <a:extLst>
                <a:ext uri="{FF2B5EF4-FFF2-40B4-BE49-F238E27FC236}">
                  <a16:creationId xmlns:a16="http://schemas.microsoft.com/office/drawing/2014/main" id="{E7214BFB-0E4A-4342-ADF9-09D89EADB4D0}"/>
                </a:ext>
              </a:extLst>
            </p:cNvPr>
            <p:cNvSpPr/>
            <p:nvPr/>
          </p:nvSpPr>
          <p:spPr>
            <a:xfrm>
              <a:off x="10272027" y="1861882"/>
              <a:ext cx="953968" cy="953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89473" y="1667330"/>
              <a:ext cx="1329849" cy="1329849"/>
            </a:xfrm>
            <a:prstGeom prst="rect">
              <a:avLst/>
            </a:prstGeom>
          </p:spPr>
        </p:pic>
      </p:grpSp>
      <p:sp>
        <p:nvSpPr>
          <p:cNvPr id="26" name="TextBox 25">
            <a:extLst>
              <a:ext uri="{FF2B5EF4-FFF2-40B4-BE49-F238E27FC236}">
                <a16:creationId xmlns:a16="http://schemas.microsoft.com/office/drawing/2014/main" id="{883EEA4C-3FC0-DC4B-99D9-A922ED021BDD}"/>
              </a:ext>
            </a:extLst>
          </p:cNvPr>
          <p:cNvSpPr txBox="1"/>
          <p:nvPr/>
        </p:nvSpPr>
        <p:spPr>
          <a:xfrm>
            <a:off x="4996544" y="5215823"/>
            <a:ext cx="6629393" cy="707886"/>
          </a:xfrm>
          <a:prstGeom prst="rect">
            <a:avLst/>
          </a:prstGeom>
          <a:noFill/>
        </p:spPr>
        <p:txBody>
          <a:bodyPr wrap="square" rtlCol="0">
            <a:spAutoFit/>
          </a:bodyPr>
          <a:lstStyle/>
          <a:p>
            <a:pPr algn="ctr"/>
            <a:r>
              <a:rPr lang="en-US" sz="2000" dirty="0"/>
              <a:t>“I’m Mary and I’m a member of OA. </a:t>
            </a:r>
            <a:br>
              <a:rPr lang="en-US" sz="2000" dirty="0"/>
            </a:br>
            <a:r>
              <a:rPr lang="en-US" sz="2000" dirty="0"/>
              <a:t>The program works if you work it.”</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Eleven</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301080" y="1486001"/>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8" name="Slide Number Placeholder 7">
            <a:extLst>
              <a:ext uri="{FF2B5EF4-FFF2-40B4-BE49-F238E27FC236}">
                <a16:creationId xmlns:a16="http://schemas.microsoft.com/office/drawing/2014/main" id="{F1670BA6-3942-F34C-9121-80297BD04460}"/>
              </a:ext>
            </a:extLst>
          </p:cNvPr>
          <p:cNvSpPr>
            <a:spLocks noGrp="1"/>
          </p:cNvSpPr>
          <p:nvPr>
            <p:ph type="sldNum" sz="quarter" idx="12"/>
          </p:nvPr>
        </p:nvSpPr>
        <p:spPr/>
        <p:txBody>
          <a:bodyPr/>
          <a:lstStyle/>
          <a:p>
            <a:fld id="{EA0A81FB-CD6F-0043-BC2D-C489F657A805}" type="slidenum">
              <a:rPr lang="en-US" smtClean="0"/>
              <a:t>25</a:t>
            </a:fld>
            <a:endParaRPr lang="en-US"/>
          </a:p>
        </p:txBody>
      </p:sp>
    </p:spTree>
    <p:extLst>
      <p:ext uri="{BB962C8B-B14F-4D97-AF65-F5344CB8AC3E}">
        <p14:creationId xmlns:p14="http://schemas.microsoft.com/office/powerpoint/2010/main" val="19431953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65D4E82-DB64-7848-85C4-111AABBC77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594" t="20321" r="19783" b="23547"/>
          <a:stretch/>
        </p:blipFill>
        <p:spPr>
          <a:xfrm>
            <a:off x="510320" y="1667328"/>
            <a:ext cx="3665725" cy="3510118"/>
          </a:xfrm>
          <a:prstGeom prst="rect">
            <a:avLst/>
          </a:prstGeom>
        </p:spPr>
      </p:pic>
      <p:pic>
        <p:nvPicPr>
          <p:cNvPr id="8" name="Picture 7">
            <a:extLst>
              <a:ext uri="{FF2B5EF4-FFF2-40B4-BE49-F238E27FC236}">
                <a16:creationId xmlns:a16="http://schemas.microsoft.com/office/drawing/2014/main" id="{DD7778EB-28E7-1D4B-A519-A3F66A905EE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16144" r="1" b="16398"/>
          <a:stretch/>
        </p:blipFill>
        <p:spPr>
          <a:xfrm>
            <a:off x="5704108" y="1667330"/>
            <a:ext cx="5203373" cy="3510117"/>
          </a:xfrm>
          <a:prstGeom prst="rect">
            <a:avLst/>
          </a:prstGeom>
        </p:spPr>
      </p:pic>
      <p:cxnSp>
        <p:nvCxnSpPr>
          <p:cNvPr id="17" name="Straight Connector 16">
            <a:extLst>
              <a:ext uri="{FF2B5EF4-FFF2-40B4-BE49-F238E27FC236}">
                <a16:creationId xmlns:a16="http://schemas.microsoft.com/office/drawing/2014/main" id="{5FDE0C5D-B968-5041-B53A-7CD8628C57AE}"/>
              </a:ext>
            </a:extLst>
          </p:cNvPr>
          <p:cNvCxnSpPr>
            <a:cxnSpLocks/>
          </p:cNvCxnSpPr>
          <p:nvPr/>
        </p:nvCxnSpPr>
        <p:spPr>
          <a:xfrm>
            <a:off x="4426858" y="1667330"/>
            <a:ext cx="0" cy="46689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10321" y="589596"/>
            <a:ext cx="11137909" cy="7922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SPIRITUALITY</a:t>
            </a:r>
            <a:r>
              <a:rPr lang="en-US" sz="2000" b="1" dirty="0">
                <a:solidFill>
                  <a:schemeClr val="accent1"/>
                </a:solidFill>
                <a:latin typeface="+mn-lt"/>
                <a:cs typeface="Times New Roman" panose="02020603050405020304" pitchFamily="18" charset="0"/>
              </a:rPr>
              <a:t>: PLACE PRINCIPLES BEFORE PERSONALITIES.</a:t>
            </a:r>
            <a:endParaRPr lang="en-US" sz="2200" dirty="0">
              <a:solidFill>
                <a:schemeClr val="accent1"/>
              </a:solidFill>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339394" y="5215823"/>
            <a:ext cx="3945948" cy="1015663"/>
          </a:xfrm>
          <a:prstGeom prst="rect">
            <a:avLst/>
          </a:prstGeom>
          <a:noFill/>
        </p:spPr>
        <p:txBody>
          <a:bodyPr wrap="square" rtlCol="0">
            <a:spAutoFit/>
          </a:bodyPr>
          <a:lstStyle/>
          <a:p>
            <a:pPr algn="ctr"/>
            <a:r>
              <a:rPr lang="en-US" sz="2000" spc="-20" dirty="0"/>
              <a:t>“I’m Jane Jones, famous, wealthy, and educated. I’m a much better person than you are, so follow me.”</a:t>
            </a:r>
          </a:p>
        </p:txBody>
      </p:sp>
      <p:grpSp>
        <p:nvGrpSpPr>
          <p:cNvPr id="6" name="Group 5">
            <a:extLst>
              <a:ext uri="{FF2B5EF4-FFF2-40B4-BE49-F238E27FC236}">
                <a16:creationId xmlns:a16="http://schemas.microsoft.com/office/drawing/2014/main" id="{C628FBB9-E024-6A43-902D-CDB395D7FC9A}"/>
              </a:ext>
            </a:extLst>
          </p:cNvPr>
          <p:cNvGrpSpPr/>
          <p:nvPr/>
        </p:nvGrpSpPr>
        <p:grpSpPr>
          <a:xfrm>
            <a:off x="10194026" y="1486001"/>
            <a:ext cx="1329849" cy="1329849"/>
            <a:chOff x="10089473" y="1667330"/>
            <a:chExt cx="1329849" cy="1329849"/>
          </a:xfrm>
        </p:grpSpPr>
        <p:sp>
          <p:nvSpPr>
            <p:cNvPr id="5" name="Oval 4">
              <a:extLst>
                <a:ext uri="{FF2B5EF4-FFF2-40B4-BE49-F238E27FC236}">
                  <a16:creationId xmlns:a16="http://schemas.microsoft.com/office/drawing/2014/main" id="{E7214BFB-0E4A-4342-ADF9-09D89EADB4D0}"/>
                </a:ext>
              </a:extLst>
            </p:cNvPr>
            <p:cNvSpPr/>
            <p:nvPr/>
          </p:nvSpPr>
          <p:spPr>
            <a:xfrm>
              <a:off x="10272027" y="1861882"/>
              <a:ext cx="953968" cy="953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D9B84143-8AAD-994A-8761-9363DBB439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89473" y="1667330"/>
              <a:ext cx="1329849" cy="1329849"/>
            </a:xfrm>
            <a:prstGeom prst="rect">
              <a:avLst/>
            </a:prstGeom>
          </p:spPr>
        </p:pic>
      </p:grpSp>
      <p:sp>
        <p:nvSpPr>
          <p:cNvPr id="26" name="TextBox 25">
            <a:extLst>
              <a:ext uri="{FF2B5EF4-FFF2-40B4-BE49-F238E27FC236}">
                <a16:creationId xmlns:a16="http://schemas.microsoft.com/office/drawing/2014/main" id="{883EEA4C-3FC0-DC4B-99D9-A922ED021BDD}"/>
              </a:ext>
            </a:extLst>
          </p:cNvPr>
          <p:cNvSpPr txBox="1"/>
          <p:nvPr/>
        </p:nvSpPr>
        <p:spPr>
          <a:xfrm>
            <a:off x="4996544" y="5215823"/>
            <a:ext cx="6629393" cy="400110"/>
          </a:xfrm>
          <a:prstGeom prst="rect">
            <a:avLst/>
          </a:prstGeom>
          <a:noFill/>
        </p:spPr>
        <p:txBody>
          <a:bodyPr wrap="square" rtlCol="0">
            <a:spAutoFit/>
          </a:bodyPr>
          <a:lstStyle/>
          <a:p>
            <a:pPr algn="ctr"/>
            <a:r>
              <a:rPr lang="en-US" sz="2000" dirty="0"/>
              <a:t>“I’m Jane and I’m a compulsive overeater.”</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Tradition Twelve</a:t>
            </a:r>
            <a:endParaRPr lang="en-US" dirty="0">
              <a:solidFill>
                <a:schemeClr val="bg1"/>
              </a:solidFill>
            </a:endParaRPr>
          </a:p>
        </p:txBody>
      </p:sp>
      <p:grpSp>
        <p:nvGrpSpPr>
          <p:cNvPr id="3" name="Group 2">
            <a:extLst>
              <a:ext uri="{FF2B5EF4-FFF2-40B4-BE49-F238E27FC236}">
                <a16:creationId xmlns:a16="http://schemas.microsoft.com/office/drawing/2014/main" id="{6F950892-60FD-F94C-9B2C-949756225C71}"/>
              </a:ext>
            </a:extLst>
          </p:cNvPr>
          <p:cNvGrpSpPr/>
          <p:nvPr/>
        </p:nvGrpSpPr>
        <p:grpSpPr>
          <a:xfrm>
            <a:off x="339394" y="1563125"/>
            <a:ext cx="1329849" cy="1329849"/>
            <a:chOff x="887596" y="1960168"/>
            <a:chExt cx="1329849" cy="1329849"/>
          </a:xfrm>
        </p:grpSpPr>
        <p:sp>
          <p:nvSpPr>
            <p:cNvPr id="2" name="Oval 1">
              <a:extLst>
                <a:ext uri="{FF2B5EF4-FFF2-40B4-BE49-F238E27FC236}">
                  <a16:creationId xmlns:a16="http://schemas.microsoft.com/office/drawing/2014/main" id="{26DBA2E2-F89B-E849-B50C-FAB229B3F8A3}"/>
                </a:ext>
              </a:extLst>
            </p:cNvPr>
            <p:cNvSpPr/>
            <p:nvPr/>
          </p:nvSpPr>
          <p:spPr>
            <a:xfrm>
              <a:off x="1117558" y="2199527"/>
              <a:ext cx="849086" cy="849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Badge Cross with solid fill">
              <a:extLst>
                <a:ext uri="{FF2B5EF4-FFF2-40B4-BE49-F238E27FC236}">
                  <a16:creationId xmlns:a16="http://schemas.microsoft.com/office/drawing/2014/main" id="{E919C6AE-C708-8146-8729-014169E903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7596" y="1960168"/>
              <a:ext cx="1329849" cy="1329849"/>
            </a:xfrm>
            <a:prstGeom prst="rect">
              <a:avLst/>
            </a:prstGeom>
          </p:spPr>
        </p:pic>
      </p:grpSp>
      <p:sp>
        <p:nvSpPr>
          <p:cNvPr id="9" name="Slide Number Placeholder 8">
            <a:extLst>
              <a:ext uri="{FF2B5EF4-FFF2-40B4-BE49-F238E27FC236}">
                <a16:creationId xmlns:a16="http://schemas.microsoft.com/office/drawing/2014/main" id="{962428F4-DFE9-304B-AF19-B3940C79FD19}"/>
              </a:ext>
            </a:extLst>
          </p:cNvPr>
          <p:cNvSpPr>
            <a:spLocks noGrp="1"/>
          </p:cNvSpPr>
          <p:nvPr>
            <p:ph type="sldNum" sz="quarter" idx="12"/>
          </p:nvPr>
        </p:nvSpPr>
        <p:spPr/>
        <p:txBody>
          <a:bodyPr/>
          <a:lstStyle/>
          <a:p>
            <a:fld id="{EA0A81FB-CD6F-0043-BC2D-C489F657A805}" type="slidenum">
              <a:rPr lang="en-US" smtClean="0"/>
              <a:t>26</a:t>
            </a:fld>
            <a:endParaRPr lang="en-US"/>
          </a:p>
        </p:txBody>
      </p:sp>
    </p:spTree>
    <p:extLst>
      <p:ext uri="{BB962C8B-B14F-4D97-AF65-F5344CB8AC3E}">
        <p14:creationId xmlns:p14="http://schemas.microsoft.com/office/powerpoint/2010/main" val="1015062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accent6"/>
        </a:solidFill>
        <a:effectLst/>
      </p:bgPr>
    </p:bg>
    <p:spTree>
      <p:nvGrpSpPr>
        <p:cNvPr id="1" name=""/>
        <p:cNvGrpSpPr/>
        <p:nvPr/>
      </p:nvGrpSpPr>
      <p:grpSpPr>
        <a:xfrm>
          <a:off x="0" y="0"/>
          <a:ext cx="0" cy="0"/>
          <a:chOff x="0" y="0"/>
          <a:chExt cx="0" cy="0"/>
        </a:xfrm>
      </p:grpSpPr>
      <p:pic>
        <p:nvPicPr>
          <p:cNvPr id="5" name="Picture 4" descr="A group of people holding hands&#10;&#10;Description automatically generated with low confidence">
            <a:extLst>
              <a:ext uri="{FF2B5EF4-FFF2-40B4-BE49-F238E27FC236}">
                <a16:creationId xmlns:a16="http://schemas.microsoft.com/office/drawing/2014/main" id="{6561B3BF-2C61-3F47-B108-6114091221B2}"/>
              </a:ext>
            </a:extLst>
          </p:cNvPr>
          <p:cNvPicPr>
            <a:picLocks noChangeAspect="1"/>
          </p:cNvPicPr>
          <p:nvPr/>
        </p:nvPicPr>
        <p:blipFill rotWithShape="1">
          <a:blip r:embed="rId3" cstate="screen">
            <a:duotone>
              <a:prstClr val="black"/>
              <a:schemeClr val="accent6">
                <a:tint val="45000"/>
                <a:satMod val="400000"/>
              </a:schemeClr>
            </a:duotone>
            <a:alphaModFix/>
            <a:extLst>
              <a:ext uri="{BEBA8EAE-BF5A-486C-A8C5-ECC9F3942E4B}">
                <a14:imgProps xmlns:a14="http://schemas.microsoft.com/office/drawing/2010/main">
                  <a14:imgLayer r:embed="rId4">
                    <a14:imgEffect>
                      <a14:sharpenSoften amount="-25000"/>
                    </a14:imgEffect>
                    <a14:imgEffect>
                      <a14:colorTemperature colorTemp="6039"/>
                    </a14:imgEffect>
                    <a14:imgEffect>
                      <a14:saturation sat="139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2" name="Rectangle 1">
            <a:extLst>
              <a:ext uri="{FF2B5EF4-FFF2-40B4-BE49-F238E27FC236}">
                <a16:creationId xmlns:a16="http://schemas.microsoft.com/office/drawing/2014/main" id="{1F7884CB-0BA4-0C4C-9E5C-3DA0D1B14F43}"/>
              </a:ext>
            </a:extLst>
          </p:cNvPr>
          <p:cNvSpPr/>
          <p:nvPr/>
        </p:nvSpPr>
        <p:spPr>
          <a:xfrm>
            <a:off x="0" y="2661107"/>
            <a:ext cx="12192000" cy="1837426"/>
          </a:xfrm>
          <a:prstGeom prst="rect">
            <a:avLst/>
          </a:prstGeom>
        </p:spPr>
        <p:txBody>
          <a:bodyPr wrap="square">
            <a:spAutoFit/>
          </a:bodyPr>
          <a:lstStyle/>
          <a:p>
            <a:pPr algn="ctr">
              <a:lnSpc>
                <a:spcPct val="80000"/>
              </a:lnSpc>
            </a:pPr>
            <a:r>
              <a:rPr lang="en-US" sz="7000" b="1" cap="all" dirty="0">
                <a:solidFill>
                  <a:schemeClr val="bg1"/>
                </a:solidFill>
              </a:rPr>
              <a:t>TWELVE CONCEPTS </a:t>
            </a:r>
          </a:p>
          <a:p>
            <a:pPr algn="ctr">
              <a:lnSpc>
                <a:spcPct val="80000"/>
              </a:lnSpc>
            </a:pPr>
            <a:r>
              <a:rPr lang="en-US" sz="7000" b="1" cap="all" dirty="0">
                <a:solidFill>
                  <a:schemeClr val="bg1"/>
                </a:solidFill>
              </a:rPr>
              <a:t>of </a:t>
            </a:r>
            <a:r>
              <a:rPr lang="en-US" sz="7000" b="1" cap="all" dirty="0" err="1">
                <a:solidFill>
                  <a:schemeClr val="bg1"/>
                </a:solidFill>
              </a:rPr>
              <a:t>oa</a:t>
            </a:r>
            <a:r>
              <a:rPr lang="en-US" sz="7000" b="1" cap="all" dirty="0">
                <a:solidFill>
                  <a:schemeClr val="bg1"/>
                </a:solidFill>
              </a:rPr>
              <a:t> service</a:t>
            </a:r>
            <a:endParaRPr lang="en-US" sz="7000" cap="all" dirty="0">
              <a:solidFill>
                <a:schemeClr val="bg1"/>
              </a:solidFill>
            </a:endParaRPr>
          </a:p>
        </p:txBody>
      </p:sp>
      <p:sp>
        <p:nvSpPr>
          <p:cNvPr id="3" name="Slide Number Placeholder 2">
            <a:extLst>
              <a:ext uri="{FF2B5EF4-FFF2-40B4-BE49-F238E27FC236}">
                <a16:creationId xmlns:a16="http://schemas.microsoft.com/office/drawing/2014/main" id="{BFC77B4F-106C-8C63-6F80-B7C5B2CF716E}"/>
              </a:ext>
            </a:extLst>
          </p:cNvPr>
          <p:cNvSpPr>
            <a:spLocks noGrp="1"/>
          </p:cNvSpPr>
          <p:nvPr>
            <p:ph type="sldNum" sz="quarter" idx="12"/>
          </p:nvPr>
        </p:nvSpPr>
        <p:spPr/>
        <p:txBody>
          <a:bodyPr/>
          <a:lstStyle/>
          <a:p>
            <a:fld id="{EA0A81FB-CD6F-0043-BC2D-C489F657A805}" type="slidenum">
              <a:rPr lang="en-US" smtClean="0"/>
              <a:t>27</a:t>
            </a:fld>
            <a:endParaRPr lang="en-US"/>
          </a:p>
        </p:txBody>
      </p:sp>
    </p:spTree>
    <p:extLst>
      <p:ext uri="{BB962C8B-B14F-4D97-AF65-F5344CB8AC3E}">
        <p14:creationId xmlns:p14="http://schemas.microsoft.com/office/powerpoint/2010/main" val="11269538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498A53E-BB99-134C-8547-31B90989B3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9394" y="1836091"/>
            <a:ext cx="7755860" cy="4567117"/>
          </a:xfrm>
          <a:prstGeom prst="rect">
            <a:avLst/>
          </a:prstGeom>
        </p:spPr>
      </p:pic>
      <p:sp>
        <p:nvSpPr>
          <p:cNvPr id="6" name="Rectangle 5">
            <a:extLst>
              <a:ext uri="{FF2B5EF4-FFF2-40B4-BE49-F238E27FC236}">
                <a16:creationId xmlns:a16="http://schemas.microsoft.com/office/drawing/2014/main" id="{FA0981BC-59EB-F94D-8941-B5DEB51088DF}"/>
              </a:ext>
            </a:extLst>
          </p:cNvPr>
          <p:cNvSpPr/>
          <p:nvPr/>
        </p:nvSpPr>
        <p:spPr>
          <a:xfrm>
            <a:off x="7698220" y="1281988"/>
            <a:ext cx="4138991" cy="4657936"/>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98779" y="524476"/>
            <a:ext cx="6149846" cy="17743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6"/>
                </a:solidFill>
                <a:latin typeface="Times New Roman" panose="02020603050405020304" pitchFamily="18" charset="0"/>
                <a:cs typeface="Times New Roman" panose="02020603050405020304" pitchFamily="18" charset="0"/>
              </a:rPr>
              <a:t>UNITY</a:t>
            </a:r>
            <a:r>
              <a:rPr lang="en-US" sz="2000" b="1" dirty="0">
                <a:solidFill>
                  <a:schemeClr val="accent6"/>
                </a:solidFill>
                <a:latin typeface="+mn-lt"/>
                <a:cs typeface="Times New Roman" panose="02020603050405020304" pitchFamily="18" charset="0"/>
              </a:rPr>
              <a:t>: </a:t>
            </a:r>
          </a:p>
          <a:p>
            <a:r>
              <a:rPr lang="en-US" sz="2000" b="1" dirty="0">
                <a:latin typeface="+mn-lt"/>
                <a:cs typeface="Times New Roman" panose="02020603050405020304" pitchFamily="18" charset="0"/>
              </a:rPr>
              <a:t>THE ULTIMATE RESPONSIBILITY AND AUTHORITY FOR OA WORLD SERVICES RESIDE IN THE COLLECTIVE CONSCIENCE OF OUR WHOLE FELLOWSHIP.</a:t>
            </a:r>
            <a:endParaRPr lang="en-US" sz="2200" dirty="0">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7800536" y="1264614"/>
            <a:ext cx="3703290" cy="4524315"/>
          </a:xfrm>
          <a:prstGeom prst="rect">
            <a:avLst/>
          </a:prstGeom>
          <a:noFill/>
        </p:spPr>
        <p:txBody>
          <a:bodyPr wrap="square" rtlCol="0">
            <a:spAutoFit/>
          </a:bodyPr>
          <a:lstStyle/>
          <a:p>
            <a:r>
              <a:rPr lang="en-US" dirty="0"/>
              <a:t>The Fellowship of Overeaters Anonymous is founded on the belief that “God </a:t>
            </a:r>
            <a:r>
              <a:rPr lang="en-US" i="1" dirty="0"/>
              <a:t>as we understand Him</a:t>
            </a:r>
            <a:r>
              <a:rPr lang="en-US" dirty="0"/>
              <a:t>”</a:t>
            </a:r>
            <a:r>
              <a:rPr lang="en-US" i="1" dirty="0"/>
              <a:t> </a:t>
            </a:r>
            <a:r>
              <a:rPr lang="en-US" dirty="0"/>
              <a:t>is expressed in the decisions made by the representative group conscience of our membership as a whole. Voting members unite through delegated participation at the group, intergroup, national/language/</a:t>
            </a:r>
          </a:p>
          <a:p>
            <a:r>
              <a:rPr lang="en-US" dirty="0"/>
              <a:t>specific-focus service board, region, and world service levels; and in accordance with their conscience and in keeping with the Twelve Traditions, member delegates make the decisions they believe are best for Overeaters Anonymous as a whole.</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One</a:t>
            </a:r>
            <a:endParaRPr lang="en-US" dirty="0">
              <a:solidFill>
                <a:schemeClr val="bg1"/>
              </a:solidFill>
            </a:endParaRPr>
          </a:p>
        </p:txBody>
      </p:sp>
      <p:sp>
        <p:nvSpPr>
          <p:cNvPr id="5" name="Slide Number Placeholder 4">
            <a:extLst>
              <a:ext uri="{FF2B5EF4-FFF2-40B4-BE49-F238E27FC236}">
                <a16:creationId xmlns:a16="http://schemas.microsoft.com/office/drawing/2014/main" id="{7E13DC86-C3B0-FF47-941B-91E67D571E8E}"/>
              </a:ext>
            </a:extLst>
          </p:cNvPr>
          <p:cNvSpPr>
            <a:spLocks noGrp="1"/>
          </p:cNvSpPr>
          <p:nvPr>
            <p:ph type="sldNum" sz="quarter" idx="12"/>
          </p:nvPr>
        </p:nvSpPr>
        <p:spPr/>
        <p:txBody>
          <a:bodyPr/>
          <a:lstStyle/>
          <a:p>
            <a:fld id="{EA0A81FB-CD6F-0043-BC2D-C489F657A805}" type="slidenum">
              <a:rPr lang="en-US" smtClean="0"/>
              <a:t>28</a:t>
            </a:fld>
            <a:endParaRPr lang="en-US"/>
          </a:p>
        </p:txBody>
      </p:sp>
    </p:spTree>
    <p:extLst>
      <p:ext uri="{BB962C8B-B14F-4D97-AF65-F5344CB8AC3E}">
        <p14:creationId xmlns:p14="http://schemas.microsoft.com/office/powerpoint/2010/main" val="1540074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2DECB68-4271-3D40-A450-43E0C3E1F88C}"/>
              </a:ext>
            </a:extLst>
          </p:cNvPr>
          <p:cNvSpPr/>
          <p:nvPr/>
        </p:nvSpPr>
        <p:spPr>
          <a:xfrm>
            <a:off x="8379725" y="2415654"/>
            <a:ext cx="3324254" cy="3524269"/>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0ECD7004-B51A-9542-8971-98AD4A7BAD94}"/>
              </a:ext>
            </a:extLst>
          </p:cNvPr>
          <p:cNvGrpSpPr/>
          <p:nvPr/>
        </p:nvGrpSpPr>
        <p:grpSpPr>
          <a:xfrm>
            <a:off x="0" y="2306611"/>
            <a:ext cx="8692444" cy="4551389"/>
            <a:chOff x="0" y="2325511"/>
            <a:chExt cx="8692444" cy="4551389"/>
          </a:xfrm>
        </p:grpSpPr>
        <p:sp>
          <p:nvSpPr>
            <p:cNvPr id="6" name="Rectangle 5">
              <a:extLst>
                <a:ext uri="{FF2B5EF4-FFF2-40B4-BE49-F238E27FC236}">
                  <a16:creationId xmlns:a16="http://schemas.microsoft.com/office/drawing/2014/main" id="{4E919F72-08BA-8244-BA32-5E6C75BAA110}"/>
                </a:ext>
              </a:extLst>
            </p:cNvPr>
            <p:cNvSpPr/>
            <p:nvPr/>
          </p:nvSpPr>
          <p:spPr>
            <a:xfrm>
              <a:off x="0" y="5917345"/>
              <a:ext cx="1817511" cy="9595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E582CE3-EDCA-D94E-A96A-9FD95073B591}"/>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1973" t="13176" r="3238" b="9156"/>
            <a:stretch/>
          </p:blipFill>
          <p:spPr>
            <a:xfrm>
              <a:off x="395111" y="2325511"/>
              <a:ext cx="8297333" cy="4532489"/>
            </a:xfrm>
            <a:prstGeom prst="rect">
              <a:avLst/>
            </a:prstGeom>
          </p:spPr>
        </p:pic>
      </p:grp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Two</a:t>
            </a:r>
            <a:endParaRPr lang="en-US" dirty="0">
              <a:solidFill>
                <a:schemeClr val="bg1"/>
              </a:solidFill>
            </a:endParaRPr>
          </a:p>
        </p:txBody>
      </p:sp>
      <p:sp>
        <p:nvSpPr>
          <p:cNvPr id="5" name="Slide Number Placeholder 4">
            <a:extLst>
              <a:ext uri="{FF2B5EF4-FFF2-40B4-BE49-F238E27FC236}">
                <a16:creationId xmlns:a16="http://schemas.microsoft.com/office/drawing/2014/main" id="{D6999CCC-CFE5-744B-948C-6FB76154D169}"/>
              </a:ext>
            </a:extLst>
          </p:cNvPr>
          <p:cNvSpPr>
            <a:spLocks noGrp="1"/>
          </p:cNvSpPr>
          <p:nvPr>
            <p:ph type="sldNum" sz="quarter" idx="12"/>
          </p:nvPr>
        </p:nvSpPr>
        <p:spPr/>
        <p:txBody>
          <a:bodyPr/>
          <a:lstStyle/>
          <a:p>
            <a:fld id="{EA0A81FB-CD6F-0043-BC2D-C489F657A805}" type="slidenum">
              <a:rPr lang="en-US" smtClean="0"/>
              <a:t>29</a:t>
            </a:fld>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43776" y="678518"/>
            <a:ext cx="9679561" cy="17743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6"/>
                </a:solidFill>
                <a:latin typeface="Times New Roman" panose="02020603050405020304" pitchFamily="18" charset="0"/>
                <a:cs typeface="Times New Roman" panose="02020603050405020304" pitchFamily="18" charset="0"/>
              </a:rPr>
              <a:t>CONSCIENCE</a:t>
            </a:r>
            <a:r>
              <a:rPr lang="en-US" sz="2000" b="1" dirty="0">
                <a:solidFill>
                  <a:schemeClr val="accent6"/>
                </a:solidFill>
                <a:latin typeface="+mn-lt"/>
                <a:cs typeface="Times New Roman" panose="02020603050405020304" pitchFamily="18" charset="0"/>
              </a:rPr>
              <a:t>: </a:t>
            </a:r>
          </a:p>
          <a:p>
            <a:r>
              <a:rPr lang="en-US" sz="2000" b="1" dirty="0">
                <a:latin typeface="+mn-lt"/>
                <a:cs typeface="Times New Roman" panose="02020603050405020304" pitchFamily="18" charset="0"/>
              </a:rPr>
              <a:t>THE OA GROUPS HAVE DELEGATED TO WORLD SERVICE BUSINESS CONFERENCE THE ACTIVE MAINTENANCE OF OUR WORLD SERVICES; THUS, WORLD SERVICE BUSINESS CONFERENCE IS THE VOICE, AUTHORITY, AND EFFECTIVE CONSCIENCE OF OA AS A WHOLE.</a:t>
            </a:r>
          </a:p>
          <a:p>
            <a:endParaRPr lang="en-US" sz="2200" dirty="0">
              <a:latin typeface="+mn-lt"/>
            </a:endParaRPr>
          </a:p>
        </p:txBody>
      </p:sp>
      <p:sp>
        <p:nvSpPr>
          <p:cNvPr id="15" name="TextBox 14">
            <a:extLst>
              <a:ext uri="{FF2B5EF4-FFF2-40B4-BE49-F238E27FC236}">
                <a16:creationId xmlns:a16="http://schemas.microsoft.com/office/drawing/2014/main" id="{BC3D246D-11CC-5D4A-BA7C-B25E47386AE3}"/>
              </a:ext>
            </a:extLst>
          </p:cNvPr>
          <p:cNvSpPr txBox="1"/>
          <p:nvPr/>
        </p:nvSpPr>
        <p:spPr>
          <a:xfrm>
            <a:off x="8953297" y="2833647"/>
            <a:ext cx="2527503" cy="3693319"/>
          </a:xfrm>
          <a:prstGeom prst="rect">
            <a:avLst/>
          </a:prstGeom>
          <a:noFill/>
        </p:spPr>
        <p:txBody>
          <a:bodyPr wrap="square" rtlCol="0">
            <a:spAutoFit/>
          </a:bodyPr>
          <a:lstStyle/>
          <a:p>
            <a:r>
              <a:rPr lang="en-US" dirty="0"/>
              <a:t>Representational democracy is the best method for serving OA. Representatives from intergroups and national/language/</a:t>
            </a:r>
            <a:br>
              <a:rPr lang="en-US" dirty="0"/>
            </a:br>
            <a:r>
              <a:rPr lang="en-US" dirty="0"/>
              <a:t>specific-focus service boards worldwide, region chairs, and members of the Board of Trustees set policy and guide world services.</a:t>
            </a:r>
          </a:p>
          <a:p>
            <a:endParaRPr lang="en-US" dirty="0"/>
          </a:p>
        </p:txBody>
      </p:sp>
    </p:spTree>
    <p:extLst>
      <p:ext uri="{BB962C8B-B14F-4D97-AF65-F5344CB8AC3E}">
        <p14:creationId xmlns:p14="http://schemas.microsoft.com/office/powerpoint/2010/main" val="1989909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E7861D49-C80D-3848-9EB0-9A8128AFD284}"/>
              </a:ext>
            </a:extLst>
          </p:cNvPr>
          <p:cNvSpPr/>
          <p:nvPr/>
        </p:nvSpPr>
        <p:spPr>
          <a:xfrm>
            <a:off x="7083659" y="632176"/>
            <a:ext cx="3253712" cy="6253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a:extLst>
              <a:ext uri="{FF2B5EF4-FFF2-40B4-BE49-F238E27FC236}">
                <a16:creationId xmlns:a16="http://schemas.microsoft.com/office/drawing/2014/main" id="{63BEC0A6-5BA2-DD46-B410-F0CD1C9448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6967203" y="1292738"/>
            <a:ext cx="3503552" cy="3503552"/>
          </a:xfrm>
          <a:prstGeom prst="rect">
            <a:avLst/>
          </a:prstGeom>
        </p:spPr>
      </p:pic>
      <p:pic>
        <p:nvPicPr>
          <p:cNvPr id="22" name="Graphic 21">
            <a:extLst>
              <a:ext uri="{FF2B5EF4-FFF2-40B4-BE49-F238E27FC236}">
                <a16:creationId xmlns:a16="http://schemas.microsoft.com/office/drawing/2014/main" id="{DD2CD43E-6F60-AD41-AB29-A8FF075216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26388" y="1300060"/>
            <a:ext cx="3503552" cy="3503552"/>
          </a:xfrm>
          <a:prstGeom prst="rect">
            <a:avLst/>
          </a:prstGeom>
        </p:spPr>
      </p:pic>
      <p:sp>
        <p:nvSpPr>
          <p:cNvPr id="6" name="Slide Number Placeholder 5">
            <a:extLst>
              <a:ext uri="{FF2B5EF4-FFF2-40B4-BE49-F238E27FC236}">
                <a16:creationId xmlns:a16="http://schemas.microsoft.com/office/drawing/2014/main" id="{EE44ACA0-667B-E347-A833-0568B1C113E8}"/>
              </a:ext>
            </a:extLst>
          </p:cNvPr>
          <p:cNvSpPr>
            <a:spLocks noGrp="1"/>
          </p:cNvSpPr>
          <p:nvPr>
            <p:ph type="sldNum" sz="quarter" idx="12"/>
          </p:nvPr>
        </p:nvSpPr>
        <p:spPr/>
        <p:txBody>
          <a:bodyPr/>
          <a:lstStyle/>
          <a:p>
            <a:fld id="{EA0A81FB-CD6F-0043-BC2D-C489F657A805}" type="slidenum">
              <a:rPr lang="en-US" smtClean="0"/>
              <a:t>3</a:t>
            </a:fld>
            <a:endParaRPr lang="en-US"/>
          </a:p>
        </p:txBody>
      </p:sp>
      <p:sp>
        <p:nvSpPr>
          <p:cNvPr id="2" name="Title 1">
            <a:extLst>
              <a:ext uri="{FF2B5EF4-FFF2-40B4-BE49-F238E27FC236}">
                <a16:creationId xmlns:a16="http://schemas.microsoft.com/office/drawing/2014/main" id="{66C6980D-F880-4244-8BCB-66F24A7D688E}"/>
              </a:ext>
            </a:extLst>
          </p:cNvPr>
          <p:cNvSpPr>
            <a:spLocks noGrp="1"/>
          </p:cNvSpPr>
          <p:nvPr>
            <p:ph type="ctrTitle" idx="4294967295"/>
          </p:nvPr>
        </p:nvSpPr>
        <p:spPr>
          <a:xfrm>
            <a:off x="1579590" y="1323277"/>
            <a:ext cx="3623967" cy="504825"/>
          </a:xfrm>
        </p:spPr>
        <p:txBody>
          <a:bodyPr>
            <a:noAutofit/>
          </a:bodyPr>
          <a:lstStyle/>
          <a:p>
            <a:pPr algn="ctr"/>
            <a:r>
              <a:rPr lang="en-US" sz="2400" b="1" dirty="0">
                <a:latin typeface="Times New Roman" panose="02020603050405020304" pitchFamily="18" charset="0"/>
                <a:cs typeface="Times New Roman" panose="02020603050405020304" pitchFamily="18" charset="0"/>
              </a:rPr>
              <a:t>BOARD OF TRUSTEES</a:t>
            </a:r>
          </a:p>
        </p:txBody>
      </p:sp>
      <p:sp>
        <p:nvSpPr>
          <p:cNvPr id="3" name="TextBox 2">
            <a:extLst>
              <a:ext uri="{FF2B5EF4-FFF2-40B4-BE49-F238E27FC236}">
                <a16:creationId xmlns:a16="http://schemas.microsoft.com/office/drawing/2014/main" id="{DCF47047-CA9F-5640-94BB-4573CFABC9A4}"/>
              </a:ext>
            </a:extLst>
          </p:cNvPr>
          <p:cNvSpPr txBox="1"/>
          <p:nvPr/>
        </p:nvSpPr>
        <p:spPr>
          <a:xfrm>
            <a:off x="609601" y="5221790"/>
            <a:ext cx="7299157" cy="1077218"/>
          </a:xfrm>
          <a:prstGeom prst="rect">
            <a:avLst/>
          </a:prstGeom>
          <a:noFill/>
        </p:spPr>
        <p:txBody>
          <a:bodyPr wrap="square" rtlCol="0">
            <a:spAutoFit/>
          </a:bodyPr>
          <a:lstStyle/>
          <a:p>
            <a:r>
              <a:rPr lang="en-US" sz="2400" b="1" dirty="0"/>
              <a:t>Tradition Nine:</a:t>
            </a:r>
          </a:p>
          <a:p>
            <a:r>
              <a:rPr lang="en-US" sz="2000" dirty="0"/>
              <a:t>OA, as such, ought never be organized; but we may create service boards or committees directly responsible to those they serve.</a:t>
            </a:r>
          </a:p>
        </p:txBody>
      </p:sp>
      <p:cxnSp>
        <p:nvCxnSpPr>
          <p:cNvPr id="8" name="Straight Connector 7">
            <a:extLst>
              <a:ext uri="{FF2B5EF4-FFF2-40B4-BE49-F238E27FC236}">
                <a16:creationId xmlns:a16="http://schemas.microsoft.com/office/drawing/2014/main" id="{A5084558-83DA-E945-81A9-0BAB3C819D81}"/>
              </a:ext>
            </a:extLst>
          </p:cNvPr>
          <p:cNvCxnSpPr>
            <a:cxnSpLocks/>
          </p:cNvCxnSpPr>
          <p:nvPr/>
        </p:nvCxnSpPr>
        <p:spPr>
          <a:xfrm>
            <a:off x="609601" y="5082304"/>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CE9DA96F-7FB6-4045-B915-7752EC63EE31}"/>
              </a:ext>
            </a:extLst>
          </p:cNvPr>
          <p:cNvSpPr txBox="1">
            <a:spLocks/>
          </p:cNvSpPr>
          <p:nvPr/>
        </p:nvSpPr>
        <p:spPr>
          <a:xfrm>
            <a:off x="1245032" y="4314603"/>
            <a:ext cx="4303058"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latin typeface="Times New Roman" panose="02020603050405020304" pitchFamily="18" charset="0"/>
                <a:cs typeface="Times New Roman" panose="02020603050405020304" pitchFamily="18" charset="0"/>
              </a:rPr>
              <a:t>Individuals</a:t>
            </a:r>
          </a:p>
        </p:txBody>
      </p:sp>
      <p:sp>
        <p:nvSpPr>
          <p:cNvPr id="12" name="Title 1">
            <a:extLst>
              <a:ext uri="{FF2B5EF4-FFF2-40B4-BE49-F238E27FC236}">
                <a16:creationId xmlns:a16="http://schemas.microsoft.com/office/drawing/2014/main" id="{3D57E678-F71E-8B4D-A181-12978C1DAED4}"/>
              </a:ext>
            </a:extLst>
          </p:cNvPr>
          <p:cNvSpPr txBox="1">
            <a:spLocks/>
          </p:cNvSpPr>
          <p:nvPr/>
        </p:nvSpPr>
        <p:spPr>
          <a:xfrm>
            <a:off x="6537952" y="1315657"/>
            <a:ext cx="4303058"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latin typeface="Times New Roman" panose="02020603050405020304" pitchFamily="18" charset="0"/>
                <a:cs typeface="Times New Roman" panose="02020603050405020304" pitchFamily="18" charset="0"/>
              </a:rPr>
              <a:t>INDIVIDUALS</a:t>
            </a:r>
          </a:p>
        </p:txBody>
      </p:sp>
      <p:sp>
        <p:nvSpPr>
          <p:cNvPr id="16" name="Title 1">
            <a:extLst>
              <a:ext uri="{FF2B5EF4-FFF2-40B4-BE49-F238E27FC236}">
                <a16:creationId xmlns:a16="http://schemas.microsoft.com/office/drawing/2014/main" id="{257BF668-280C-6B46-A0DA-20EEE5682A8E}"/>
              </a:ext>
            </a:extLst>
          </p:cNvPr>
          <p:cNvSpPr txBox="1">
            <a:spLocks/>
          </p:cNvSpPr>
          <p:nvPr/>
        </p:nvSpPr>
        <p:spPr>
          <a:xfrm>
            <a:off x="6537952" y="4291332"/>
            <a:ext cx="4303058"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latin typeface="Times New Roman" panose="02020603050405020304" pitchFamily="18" charset="0"/>
                <a:cs typeface="Times New Roman" panose="02020603050405020304" pitchFamily="18" charset="0"/>
              </a:rPr>
              <a:t>Board of Trustees</a:t>
            </a:r>
          </a:p>
        </p:txBody>
      </p:sp>
      <p:sp>
        <p:nvSpPr>
          <p:cNvPr id="24" name="Title 1">
            <a:extLst>
              <a:ext uri="{FF2B5EF4-FFF2-40B4-BE49-F238E27FC236}">
                <a16:creationId xmlns:a16="http://schemas.microsoft.com/office/drawing/2014/main" id="{D45F6127-26EA-F84C-BDDD-B0B176D866F3}"/>
              </a:ext>
            </a:extLst>
          </p:cNvPr>
          <p:cNvSpPr txBox="1">
            <a:spLocks/>
          </p:cNvSpPr>
          <p:nvPr/>
        </p:nvSpPr>
        <p:spPr>
          <a:xfrm>
            <a:off x="6772075" y="704568"/>
            <a:ext cx="3927799" cy="47968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chemeClr val="bg1"/>
                </a:solidFill>
                <a:latin typeface="Calibri" panose="020F0502020204030204" pitchFamily="34" charset="0"/>
                <a:cs typeface="Calibri" panose="020F0502020204030204" pitchFamily="34" charset="0"/>
              </a:rPr>
              <a:t>OA</a:t>
            </a:r>
          </a:p>
        </p:txBody>
      </p:sp>
      <p:sp>
        <p:nvSpPr>
          <p:cNvPr id="25" name="Rectangle 24">
            <a:extLst>
              <a:ext uri="{FF2B5EF4-FFF2-40B4-BE49-F238E27FC236}">
                <a16:creationId xmlns:a16="http://schemas.microsoft.com/office/drawing/2014/main" id="{CF340A36-B106-404C-80D2-D89BF222DA11}"/>
              </a:ext>
            </a:extLst>
          </p:cNvPr>
          <p:cNvSpPr/>
          <p:nvPr/>
        </p:nvSpPr>
        <p:spPr>
          <a:xfrm>
            <a:off x="1721246" y="632176"/>
            <a:ext cx="3253712" cy="62536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29131A3-B139-4B46-BB9B-EBEBC904084B}"/>
              </a:ext>
            </a:extLst>
          </p:cNvPr>
          <p:cNvSpPr txBox="1">
            <a:spLocks/>
          </p:cNvSpPr>
          <p:nvPr/>
        </p:nvSpPr>
        <p:spPr>
          <a:xfrm>
            <a:off x="1721246" y="802660"/>
            <a:ext cx="3253712" cy="3308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chemeClr val="bg1"/>
                </a:solidFill>
                <a:latin typeface="Calibri" panose="020F0502020204030204" pitchFamily="34" charset="0"/>
                <a:cs typeface="Calibri" panose="020F0502020204030204" pitchFamily="34" charset="0"/>
              </a:rPr>
              <a:t>PRIVATE SECTOR</a:t>
            </a:r>
          </a:p>
        </p:txBody>
      </p:sp>
    </p:spTree>
    <p:extLst>
      <p:ext uri="{BB962C8B-B14F-4D97-AF65-F5344CB8AC3E}">
        <p14:creationId xmlns:p14="http://schemas.microsoft.com/office/powerpoint/2010/main" val="1750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41D71578-0AA0-A04D-979D-45B99D11AD47}"/>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4196" t="8420" r="4249" b="7315"/>
          <a:stretch/>
        </p:blipFill>
        <p:spPr>
          <a:xfrm>
            <a:off x="251815" y="1744764"/>
            <a:ext cx="8412235" cy="4424276"/>
          </a:xfrm>
          <a:prstGeom prst="rect">
            <a:avLst/>
          </a:prstGeom>
        </p:spPr>
      </p:pic>
      <p:sp>
        <p:nvSpPr>
          <p:cNvPr id="10" name="Rectangle 9">
            <a:extLst>
              <a:ext uri="{FF2B5EF4-FFF2-40B4-BE49-F238E27FC236}">
                <a16:creationId xmlns:a16="http://schemas.microsoft.com/office/drawing/2014/main" id="{52DECB68-4271-3D40-A450-43E0C3E1F88C}"/>
              </a:ext>
            </a:extLst>
          </p:cNvPr>
          <p:cNvSpPr/>
          <p:nvPr/>
        </p:nvSpPr>
        <p:spPr>
          <a:xfrm>
            <a:off x="8379725" y="2415654"/>
            <a:ext cx="3324254" cy="3524269"/>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32625" y="539234"/>
            <a:ext cx="9679561" cy="17743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TRUST</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THE RIGHT OF DECISION, BASED ON TRUST,</a:t>
            </a:r>
          </a:p>
          <a:p>
            <a:r>
              <a:rPr lang="en-US" sz="2000" b="1" cap="all" dirty="0">
                <a:latin typeface="+mn-lt"/>
                <a:cs typeface="Times New Roman" panose="02020603050405020304" pitchFamily="18" charset="0"/>
              </a:rPr>
              <a:t>MAKES EFFECTIVE LEADERSHIP POSSIBLE.</a:t>
            </a:r>
          </a:p>
          <a:p>
            <a:endParaRPr lang="en-US" sz="2200" cap="all" dirty="0">
              <a:latin typeface="+mn-lt"/>
            </a:endParaRP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Three</a:t>
            </a:r>
            <a:endParaRPr lang="en-US" dirty="0">
              <a:solidFill>
                <a:schemeClr val="bg1"/>
              </a:solidFill>
            </a:endParaRPr>
          </a:p>
        </p:txBody>
      </p:sp>
      <p:sp>
        <p:nvSpPr>
          <p:cNvPr id="8" name="Rectangle 7">
            <a:extLst>
              <a:ext uri="{FF2B5EF4-FFF2-40B4-BE49-F238E27FC236}">
                <a16:creationId xmlns:a16="http://schemas.microsoft.com/office/drawing/2014/main" id="{7FD81186-3E43-D945-ABA7-2318226BBB6B}"/>
              </a:ext>
            </a:extLst>
          </p:cNvPr>
          <p:cNvSpPr/>
          <p:nvPr/>
        </p:nvSpPr>
        <p:spPr>
          <a:xfrm>
            <a:off x="7564988" y="1281987"/>
            <a:ext cx="4138991" cy="4887053"/>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C3D246D-11CC-5D4A-BA7C-B25E47386AE3}"/>
              </a:ext>
            </a:extLst>
          </p:cNvPr>
          <p:cNvSpPr txBox="1"/>
          <p:nvPr/>
        </p:nvSpPr>
        <p:spPr>
          <a:xfrm>
            <a:off x="7779223" y="918076"/>
            <a:ext cx="3924756" cy="5078313"/>
          </a:xfrm>
          <a:prstGeom prst="rect">
            <a:avLst/>
          </a:prstGeom>
          <a:noFill/>
        </p:spPr>
        <p:txBody>
          <a:bodyPr wrap="square" rtlCol="0">
            <a:spAutoFit/>
          </a:bodyPr>
          <a:lstStyle/>
          <a:p>
            <a:r>
              <a:rPr lang="en-US" dirty="0"/>
              <a:t>The Third Concept gives OA groups the right to bestow upon a trusted individual or group the authority to make decisions on behalf of the group when needed. Working within their job descriptions, trusted servants have the right to decide how to do their jobs. We trust them to act and lead responsibly. Recovery from compulsive overeating first helps us learn to trust ourselves and later to trust others. OA members who are placed in these decision-making positions are generally members who have served in other roles; thus, the selecting body trusts that, based on past performance, these members will make the best choices for the group as a whole.</a:t>
            </a:r>
          </a:p>
        </p:txBody>
      </p:sp>
      <p:sp>
        <p:nvSpPr>
          <p:cNvPr id="5" name="Slide Number Placeholder 4">
            <a:extLst>
              <a:ext uri="{FF2B5EF4-FFF2-40B4-BE49-F238E27FC236}">
                <a16:creationId xmlns:a16="http://schemas.microsoft.com/office/drawing/2014/main" id="{9702CE67-A081-514C-901A-85992003C0A0}"/>
              </a:ext>
            </a:extLst>
          </p:cNvPr>
          <p:cNvSpPr>
            <a:spLocks noGrp="1"/>
          </p:cNvSpPr>
          <p:nvPr>
            <p:ph type="sldNum" sz="quarter" idx="12"/>
          </p:nvPr>
        </p:nvSpPr>
        <p:spPr/>
        <p:txBody>
          <a:bodyPr/>
          <a:lstStyle/>
          <a:p>
            <a:fld id="{EA0A81FB-CD6F-0043-BC2D-C489F657A805}" type="slidenum">
              <a:rPr lang="en-US" smtClean="0"/>
              <a:t>30</a:t>
            </a:fld>
            <a:endParaRPr lang="en-US"/>
          </a:p>
        </p:txBody>
      </p:sp>
    </p:spTree>
    <p:extLst>
      <p:ext uri="{BB962C8B-B14F-4D97-AF65-F5344CB8AC3E}">
        <p14:creationId xmlns:p14="http://schemas.microsoft.com/office/powerpoint/2010/main" val="843214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B0BF291-CCB9-5046-A3BB-328DB2A1DA14}"/>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5647" t="3607" r="6320" b="18950"/>
          <a:stretch/>
        </p:blipFill>
        <p:spPr>
          <a:xfrm>
            <a:off x="711200" y="2049807"/>
            <a:ext cx="6028268" cy="4343256"/>
          </a:xfrm>
          <a:prstGeom prst="rect">
            <a:avLst/>
          </a:prstGeom>
        </p:spPr>
      </p:pic>
      <p:sp>
        <p:nvSpPr>
          <p:cNvPr id="10" name="Rectangle 9">
            <a:extLst>
              <a:ext uri="{FF2B5EF4-FFF2-40B4-BE49-F238E27FC236}">
                <a16:creationId xmlns:a16="http://schemas.microsoft.com/office/drawing/2014/main" id="{52DECB68-4271-3D40-A450-43E0C3E1F88C}"/>
              </a:ext>
            </a:extLst>
          </p:cNvPr>
          <p:cNvSpPr/>
          <p:nvPr/>
        </p:nvSpPr>
        <p:spPr>
          <a:xfrm>
            <a:off x="8379725" y="2415654"/>
            <a:ext cx="3324254" cy="3524269"/>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32625" y="528083"/>
            <a:ext cx="6709423" cy="14835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EQUALITY</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The right of participation ensures equality of opportunity for all in the decision-making process.</a:t>
            </a: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Four</a:t>
            </a:r>
            <a:endParaRPr lang="en-US" dirty="0">
              <a:solidFill>
                <a:schemeClr val="bg1"/>
              </a:solidFill>
            </a:endParaRPr>
          </a:p>
        </p:txBody>
      </p:sp>
      <p:sp>
        <p:nvSpPr>
          <p:cNvPr id="8" name="Rectangle 7">
            <a:extLst>
              <a:ext uri="{FF2B5EF4-FFF2-40B4-BE49-F238E27FC236}">
                <a16:creationId xmlns:a16="http://schemas.microsoft.com/office/drawing/2014/main" id="{7FD81186-3E43-D945-ABA7-2318226BBB6B}"/>
              </a:ext>
            </a:extLst>
          </p:cNvPr>
          <p:cNvSpPr/>
          <p:nvPr/>
        </p:nvSpPr>
        <p:spPr>
          <a:xfrm>
            <a:off x="7564988" y="1281987"/>
            <a:ext cx="4138991" cy="4887053"/>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31</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7696394" y="1163045"/>
            <a:ext cx="3896718" cy="5078313"/>
          </a:xfrm>
          <a:prstGeom prst="rect">
            <a:avLst/>
          </a:prstGeom>
        </p:spPr>
        <p:txBody>
          <a:bodyPr wrap="square" numCol="1">
            <a:spAutoFit/>
          </a:bodyPr>
          <a:lstStyle/>
          <a:p>
            <a:r>
              <a:rPr lang="en-US" dirty="0"/>
              <a:t>Every OA member has the right and responsibility to participate in the decision-making process (group conscience) at business meetings of Overeaters Anonymous. This participation may be direct, via discussion and voting at the local level; or it may be indirect, via entrusting an elected delegate or trustee to participate in other service body meetings, such as intergroup or national/language/specific-focus service board meetings, region assemblies, the World Service Business Conference and meetings of the Board of Trustees. This direct and delegated participation ensures the democratic foundation of Overeaters Anonymous.</a:t>
            </a:r>
          </a:p>
        </p:txBody>
      </p:sp>
    </p:spTree>
    <p:extLst>
      <p:ext uri="{BB962C8B-B14F-4D97-AF65-F5344CB8AC3E}">
        <p14:creationId xmlns:p14="http://schemas.microsoft.com/office/powerpoint/2010/main" val="14814632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ABBB3E6-69C7-A647-A8C0-0DBC91C21D2F}"/>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42865" y="2054086"/>
            <a:ext cx="7410275" cy="4280497"/>
          </a:xfrm>
          <a:prstGeom prst="rect">
            <a:avLst/>
          </a:prstGeom>
        </p:spPr>
      </p:pic>
      <p:sp>
        <p:nvSpPr>
          <p:cNvPr id="10" name="Rectangle 9">
            <a:extLst>
              <a:ext uri="{FF2B5EF4-FFF2-40B4-BE49-F238E27FC236}">
                <a16:creationId xmlns:a16="http://schemas.microsoft.com/office/drawing/2014/main" id="{52DECB68-4271-3D40-A450-43E0C3E1F88C}"/>
              </a:ext>
            </a:extLst>
          </p:cNvPr>
          <p:cNvSpPr/>
          <p:nvPr/>
        </p:nvSpPr>
        <p:spPr>
          <a:xfrm>
            <a:off x="8379725" y="2415654"/>
            <a:ext cx="3324254" cy="3524269"/>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32625" y="726866"/>
            <a:ext cx="9326992" cy="14835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Consideration</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Individuals have the right of appeal and petition in order to assure that their opinions and personal grievances will be carefully considered.</a:t>
            </a:r>
          </a:p>
          <a:p>
            <a:endParaRPr lang="en-US" sz="2000" b="1" cap="all" dirty="0">
              <a:latin typeface="+mn-lt"/>
              <a:cs typeface="Times New Roman" panose="02020603050405020304" pitchFamily="18" charset="0"/>
            </a:endParaRP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Five</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32</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8123586" y="2211272"/>
            <a:ext cx="3535789" cy="3693319"/>
          </a:xfrm>
          <a:prstGeom prst="rect">
            <a:avLst/>
          </a:prstGeom>
        </p:spPr>
        <p:txBody>
          <a:bodyPr wrap="square" numCol="1">
            <a:spAutoFit/>
          </a:bodyPr>
          <a:lstStyle/>
          <a:p>
            <a:r>
              <a:rPr lang="en-US" dirty="0"/>
              <a:t>As trusted servants, we sometimes, despite our best efforts, make decisions that other OA members</a:t>
            </a:r>
          </a:p>
          <a:p>
            <a:r>
              <a:rPr lang="en-US" dirty="0"/>
              <a:t>believe may conflict with our</a:t>
            </a:r>
          </a:p>
          <a:p>
            <a:r>
              <a:rPr lang="en-US" dirty="0"/>
              <a:t>Twelve Traditions and Concepts. When this happens, members have the right to appeal the decision. The best method of appeal is to write a detailed account of the concern and present it to the appropriate service body for</a:t>
            </a:r>
          </a:p>
          <a:p>
            <a:r>
              <a:rPr lang="en-US" dirty="0"/>
              <a:t>reconsideration.</a:t>
            </a:r>
          </a:p>
          <a:p>
            <a:endParaRPr lang="en-US" dirty="0"/>
          </a:p>
        </p:txBody>
      </p:sp>
    </p:spTree>
    <p:extLst>
      <p:ext uri="{BB962C8B-B14F-4D97-AF65-F5344CB8AC3E}">
        <p14:creationId xmlns:p14="http://schemas.microsoft.com/office/powerpoint/2010/main" val="6393692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D9E2A70-8274-3542-8382-7C8F656A8772}"/>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8632" t="13387" r="11938" b="16050"/>
          <a:stretch/>
        </p:blipFill>
        <p:spPr>
          <a:xfrm>
            <a:off x="776593" y="2043289"/>
            <a:ext cx="6443253" cy="3962779"/>
          </a:xfrm>
          <a:prstGeom prst="rect">
            <a:avLst/>
          </a:prstGeom>
        </p:spPr>
      </p:pic>
      <p:sp>
        <p:nvSpPr>
          <p:cNvPr id="10" name="Rectangle 9">
            <a:extLst>
              <a:ext uri="{FF2B5EF4-FFF2-40B4-BE49-F238E27FC236}">
                <a16:creationId xmlns:a16="http://schemas.microsoft.com/office/drawing/2014/main" id="{52DECB68-4271-3D40-A450-43E0C3E1F88C}"/>
              </a:ext>
            </a:extLst>
          </p:cNvPr>
          <p:cNvSpPr/>
          <p:nvPr/>
        </p:nvSpPr>
        <p:spPr>
          <a:xfrm>
            <a:off x="8379725" y="2415654"/>
            <a:ext cx="3324254" cy="3524269"/>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32624" y="726866"/>
            <a:ext cx="10285939" cy="14835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RESPONSIBILITY</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The World Service Business Conference has entrusted the Board of Trustees with the primary responsibility for the administration of Overeaters Anonymous.</a:t>
            </a:r>
          </a:p>
          <a:p>
            <a:endParaRPr lang="en-US" sz="2000" b="1" cap="all" dirty="0">
              <a:latin typeface="+mn-lt"/>
              <a:cs typeface="Times New Roman" panose="02020603050405020304" pitchFamily="18" charset="0"/>
            </a:endParaRP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Six</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33</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8123586" y="2177819"/>
            <a:ext cx="3535789" cy="3416320"/>
          </a:xfrm>
          <a:prstGeom prst="rect">
            <a:avLst/>
          </a:prstGeom>
        </p:spPr>
        <p:txBody>
          <a:bodyPr wrap="square" numCol="1">
            <a:spAutoFit/>
          </a:bodyPr>
          <a:lstStyle/>
          <a:p>
            <a:r>
              <a:rPr lang="en-US" dirty="0"/>
              <a:t>Trustees answer directly to the World Service Business Conference delegates and are responsible for carrying out the directives</a:t>
            </a:r>
          </a:p>
          <a:p>
            <a:r>
              <a:rPr lang="en-US" dirty="0"/>
              <a:t>they receive from that service body. This is to ensure that business flows smoothly and that issues are addressed in a timely manner.</a:t>
            </a:r>
          </a:p>
          <a:p>
            <a:r>
              <a:rPr lang="en-US" dirty="0"/>
              <a:t>Delegates understand that a smaller</a:t>
            </a:r>
          </a:p>
          <a:p>
            <a:r>
              <a:rPr lang="en-US" dirty="0"/>
              <a:t>group able to meet frequently is the most effective way to oversee world services.</a:t>
            </a:r>
          </a:p>
        </p:txBody>
      </p:sp>
    </p:spTree>
    <p:extLst>
      <p:ext uri="{BB962C8B-B14F-4D97-AF65-F5344CB8AC3E}">
        <p14:creationId xmlns:p14="http://schemas.microsoft.com/office/powerpoint/2010/main" val="2418475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2DECB68-4271-3D40-A450-43E0C3E1F88C}"/>
              </a:ext>
            </a:extLst>
          </p:cNvPr>
          <p:cNvSpPr/>
          <p:nvPr/>
        </p:nvSpPr>
        <p:spPr>
          <a:xfrm>
            <a:off x="8379725" y="2415654"/>
            <a:ext cx="3324254" cy="3524269"/>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79DB387-030D-1943-9CD2-EF458B7E5AAD}"/>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3847" t="7754" r="3128" b="9878"/>
          <a:stretch/>
        </p:blipFill>
        <p:spPr>
          <a:xfrm>
            <a:off x="336855" y="2852831"/>
            <a:ext cx="5339553" cy="2836770"/>
          </a:xfrm>
          <a:prstGeom prst="rect">
            <a:avLst/>
          </a:prstGeom>
        </p:spPr>
      </p:pic>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532624" y="726866"/>
            <a:ext cx="10869834" cy="16087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Balance</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The Board of Trustees has legal rights and responsibilities accorded to them by </a:t>
            </a:r>
            <a:br>
              <a:rPr lang="en-US" sz="2000" b="1" cap="all" dirty="0">
                <a:latin typeface="+mn-lt"/>
                <a:cs typeface="Times New Roman" panose="02020603050405020304" pitchFamily="18" charset="0"/>
              </a:rPr>
            </a:br>
            <a:r>
              <a:rPr lang="en-US" sz="2000" b="1" cap="all" dirty="0">
                <a:latin typeface="+mn-lt"/>
                <a:cs typeface="Times New Roman" panose="02020603050405020304" pitchFamily="18" charset="0"/>
              </a:rPr>
              <a:t>OA Bylaws, Subpart A; the rights and responsibilities of the World Service Business Conference are accorded to it by tradition and by OA Bylaws, Subpart B.</a:t>
            </a:r>
          </a:p>
          <a:p>
            <a:endParaRPr lang="en-US" sz="2000" b="1" cap="all" dirty="0">
              <a:latin typeface="+mn-lt"/>
              <a:cs typeface="Times New Roman" panose="02020603050405020304" pitchFamily="18" charset="0"/>
            </a:endParaRP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Seven</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34</a:t>
            </a:fld>
            <a:endParaRPr lang="en-US"/>
          </a:p>
        </p:txBody>
      </p:sp>
      <p:sp>
        <p:nvSpPr>
          <p:cNvPr id="11" name="Rectangle 10">
            <a:extLst>
              <a:ext uri="{FF2B5EF4-FFF2-40B4-BE49-F238E27FC236}">
                <a16:creationId xmlns:a16="http://schemas.microsoft.com/office/drawing/2014/main" id="{8252F59C-B0A0-1C45-A9B6-B197D44B3A6C}"/>
              </a:ext>
            </a:extLst>
          </p:cNvPr>
          <p:cNvSpPr/>
          <p:nvPr/>
        </p:nvSpPr>
        <p:spPr>
          <a:xfrm>
            <a:off x="5583936" y="2243921"/>
            <a:ext cx="6221744" cy="4108817"/>
          </a:xfrm>
          <a:prstGeom prst="rect">
            <a:avLst/>
          </a:prstGeom>
        </p:spPr>
        <p:txBody>
          <a:bodyPr wrap="square" numCol="1">
            <a:spAutoFit/>
          </a:bodyPr>
          <a:lstStyle/>
          <a:p>
            <a:r>
              <a:rPr lang="en-US" dirty="0"/>
              <a:t>Subpart A governs the organization of the World Service Office and describes the responsibilities of the sixteen members of the Board of Trustees as directors of a nonprofit corporation. </a:t>
            </a:r>
          </a:p>
          <a:p>
            <a:endParaRPr lang="en-US" sz="900" dirty="0"/>
          </a:p>
          <a:p>
            <a:r>
              <a:rPr lang="en-US" dirty="0"/>
              <a:t>Subpart B, which is approved by the World Service Business Conference (WSBC), defines OA membership, the basic structure of OA service bodies, and specific procedures relating to the functioning of the Fellowship. </a:t>
            </a:r>
          </a:p>
          <a:p>
            <a:endParaRPr lang="en-US" sz="900" dirty="0"/>
          </a:p>
          <a:p>
            <a:r>
              <a:rPr lang="en-US" dirty="0"/>
              <a:t>The bylaws in Subpart B can only be changed through the group conscience process at the WSBC. </a:t>
            </a:r>
          </a:p>
          <a:p>
            <a:endParaRPr lang="en-US" sz="900" dirty="0"/>
          </a:p>
          <a:p>
            <a:r>
              <a:rPr lang="en-US" dirty="0"/>
              <a:t>Because OA is committed to the group conscience process, the Board of Trustees willingly accepts the responsibility to carry out the decisions made by the WSBC, and the delegates of the WSBC willingly place their trust in the Board of Trustees to do so.</a:t>
            </a:r>
          </a:p>
        </p:txBody>
      </p:sp>
    </p:spTree>
    <p:extLst>
      <p:ext uri="{BB962C8B-B14F-4D97-AF65-F5344CB8AC3E}">
        <p14:creationId xmlns:p14="http://schemas.microsoft.com/office/powerpoint/2010/main" val="36377227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D2DFA096-7258-5E48-8F29-D5E9C70617DD}"/>
              </a:ext>
            </a:extLst>
          </p:cNvPr>
          <p:cNvPicPr>
            <a:picLocks noChangeAspect="1"/>
          </p:cNvPicPr>
          <p:nvPr/>
        </p:nvPicPr>
        <p:blipFill rotWithShape="1">
          <a:blip r:embed="rId3" cstate="screen">
            <a:alphaModFix amt="50000"/>
            <a:extLst>
              <a:ext uri="{28A0092B-C50C-407E-A947-70E740481C1C}">
                <a14:useLocalDpi xmlns:a14="http://schemas.microsoft.com/office/drawing/2010/main"/>
              </a:ext>
            </a:extLst>
          </a:blip>
          <a:srcRect l="5673" t="38477" r="3560"/>
          <a:stretch/>
        </p:blipFill>
        <p:spPr>
          <a:xfrm>
            <a:off x="532625" y="2455354"/>
            <a:ext cx="5385232" cy="2488776"/>
          </a:xfrm>
          <a:prstGeom prst="rect">
            <a:avLst/>
          </a:prstGeom>
        </p:spPr>
      </p:pic>
      <p:sp>
        <p:nvSpPr>
          <p:cNvPr id="10" name="Rectangle 9">
            <a:extLst>
              <a:ext uri="{FF2B5EF4-FFF2-40B4-BE49-F238E27FC236}">
                <a16:creationId xmlns:a16="http://schemas.microsoft.com/office/drawing/2014/main" id="{52DECB68-4271-3D40-A450-43E0C3E1F88C}"/>
              </a:ext>
            </a:extLst>
          </p:cNvPr>
          <p:cNvSpPr/>
          <p:nvPr/>
        </p:nvSpPr>
        <p:spPr>
          <a:xfrm>
            <a:off x="8379725" y="2415654"/>
            <a:ext cx="3324254" cy="3524269"/>
          </a:xfrm>
          <a:prstGeom prst="rect">
            <a:avLst/>
          </a:prstGeom>
          <a:solidFill>
            <a:schemeClr val="bg1">
              <a:alpha val="8611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Eight</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35</a:t>
            </a:fld>
            <a:endParaRPr lang="en-US"/>
          </a:p>
        </p:txBody>
      </p:sp>
      <p:sp>
        <p:nvSpPr>
          <p:cNvPr id="9" name="Title 1">
            <a:extLst>
              <a:ext uri="{FF2B5EF4-FFF2-40B4-BE49-F238E27FC236}">
                <a16:creationId xmlns:a16="http://schemas.microsoft.com/office/drawing/2014/main" id="{8DC5F687-6F0D-0849-ACFA-E2A8F73C46E9}"/>
              </a:ext>
            </a:extLst>
          </p:cNvPr>
          <p:cNvSpPr txBox="1">
            <a:spLocks/>
          </p:cNvSpPr>
          <p:nvPr/>
        </p:nvSpPr>
        <p:spPr>
          <a:xfrm>
            <a:off x="532624" y="726866"/>
            <a:ext cx="5356112" cy="16087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DELEGATE</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The Board of Trustees has delegated to its Executive Committee the responsibility to administer the World Service Office.</a:t>
            </a:r>
          </a:p>
          <a:p>
            <a:endParaRPr lang="en-US" sz="2000" b="1" cap="all" dirty="0">
              <a:latin typeface="+mn-lt"/>
              <a:cs typeface="Times New Roman" panose="02020603050405020304" pitchFamily="18" charset="0"/>
            </a:endParaRPr>
          </a:p>
        </p:txBody>
      </p:sp>
      <p:sp>
        <p:nvSpPr>
          <p:cNvPr id="11" name="Rectangle 10">
            <a:extLst>
              <a:ext uri="{FF2B5EF4-FFF2-40B4-BE49-F238E27FC236}">
                <a16:creationId xmlns:a16="http://schemas.microsoft.com/office/drawing/2014/main" id="{94315571-C680-EE49-8D41-84DEB2A25F84}"/>
              </a:ext>
            </a:extLst>
          </p:cNvPr>
          <p:cNvSpPr/>
          <p:nvPr/>
        </p:nvSpPr>
        <p:spPr>
          <a:xfrm>
            <a:off x="6247710" y="726866"/>
            <a:ext cx="5541954" cy="5493812"/>
          </a:xfrm>
          <a:prstGeom prst="rect">
            <a:avLst/>
          </a:prstGeom>
        </p:spPr>
        <p:txBody>
          <a:bodyPr wrap="square" numCol="1">
            <a:spAutoFit/>
          </a:bodyPr>
          <a:lstStyle/>
          <a:p>
            <a:r>
              <a:rPr lang="en-US" dirty="0"/>
              <a:t>The authority to oversee administrative issues, such as managing finances, pricing goods, and managing human resources, is delegated to the Executive Committee, a subgroup of the Board of Trustees</a:t>
            </a:r>
          </a:p>
          <a:p>
            <a:endParaRPr lang="en-US" sz="900" dirty="0"/>
          </a:p>
          <a:p>
            <a:r>
              <a:rPr lang="en-US" dirty="0"/>
              <a:t>The day-to-day management of the World Service Office is assigned to a skilled and experienced professional—the managing director. The managing director does not vote on matters before the Board of Trustees. </a:t>
            </a:r>
          </a:p>
          <a:p>
            <a:endParaRPr lang="en-US" sz="900" dirty="0"/>
          </a:p>
          <a:p>
            <a:r>
              <a:rPr lang="en-US" dirty="0"/>
              <a:t>Employees of Overeaters Anonymous (“special workers”), including the managing director, are not required to be members of the Fellowship, but they must be well-versed on the principles of the OA program. The trustees advise the managing director on projects, and the managing director organizes the management and staffing of the World Service Office to accomplish those projects. </a:t>
            </a:r>
          </a:p>
          <a:p>
            <a:endParaRPr lang="en-US" sz="900" dirty="0"/>
          </a:p>
          <a:p>
            <a:r>
              <a:rPr lang="en-US" dirty="0"/>
              <a:t>The World Service Office staff refers issues related to personal recovery, Traditions questions, or group problems to the appropriate trustee.</a:t>
            </a:r>
          </a:p>
        </p:txBody>
      </p:sp>
      <p:grpSp>
        <p:nvGrpSpPr>
          <p:cNvPr id="22" name="Group 21">
            <a:extLst>
              <a:ext uri="{FF2B5EF4-FFF2-40B4-BE49-F238E27FC236}">
                <a16:creationId xmlns:a16="http://schemas.microsoft.com/office/drawing/2014/main" id="{F1C147CA-609B-D34C-92B5-D89589832C2C}"/>
              </a:ext>
            </a:extLst>
          </p:cNvPr>
          <p:cNvGrpSpPr/>
          <p:nvPr/>
        </p:nvGrpSpPr>
        <p:grpSpPr>
          <a:xfrm>
            <a:off x="1072464" y="3211231"/>
            <a:ext cx="3390823" cy="3056355"/>
            <a:chOff x="1072464" y="3211231"/>
            <a:chExt cx="3390823" cy="3056355"/>
          </a:xfrm>
        </p:grpSpPr>
        <p:pic>
          <p:nvPicPr>
            <p:cNvPr id="24" name="Graphic 23">
              <a:extLst>
                <a:ext uri="{FF2B5EF4-FFF2-40B4-BE49-F238E27FC236}">
                  <a16:creationId xmlns:a16="http://schemas.microsoft.com/office/drawing/2014/main" id="{54C2122B-121D-E54D-A804-23B69A2E0F65}"/>
                </a:ext>
              </a:extLst>
            </p:cNvPr>
            <p:cNvPicPr>
              <a:picLocks noChangeAspect="1"/>
            </p:cNvPicPr>
            <p:nvPr/>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l="3029" t="16747" r="49998" b="8433"/>
            <a:stretch/>
          </p:blipFill>
          <p:spPr>
            <a:xfrm>
              <a:off x="1072464" y="3211231"/>
              <a:ext cx="2385566" cy="2137293"/>
            </a:xfrm>
            <a:prstGeom prst="rect">
              <a:avLst/>
            </a:prstGeom>
          </p:spPr>
        </p:pic>
        <p:pic>
          <p:nvPicPr>
            <p:cNvPr id="25" name="Graphic 24">
              <a:extLst>
                <a:ext uri="{FF2B5EF4-FFF2-40B4-BE49-F238E27FC236}">
                  <a16:creationId xmlns:a16="http://schemas.microsoft.com/office/drawing/2014/main" id="{52C2AB51-6219-F54C-8A15-94B678407270}"/>
                </a:ext>
              </a:extLst>
            </p:cNvPr>
            <p:cNvPicPr>
              <a:picLocks noChangeAspect="1"/>
            </p:cNvPicPr>
            <p:nvPr/>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l="50000" t="16747" b="8433"/>
            <a:stretch/>
          </p:blipFill>
          <p:spPr>
            <a:xfrm>
              <a:off x="1923967" y="4130293"/>
              <a:ext cx="2539320" cy="2137293"/>
            </a:xfrm>
            <a:prstGeom prst="rect">
              <a:avLst/>
            </a:prstGeom>
          </p:spPr>
        </p:pic>
      </p:grpSp>
    </p:spTree>
    <p:extLst>
      <p:ext uri="{BB962C8B-B14F-4D97-AF65-F5344CB8AC3E}">
        <p14:creationId xmlns:p14="http://schemas.microsoft.com/office/powerpoint/2010/main" val="21352995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B3E2F9-4CA3-DD4A-951B-7456589D8C44}"/>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11697" t="12265" r="11011" b="11728"/>
          <a:stretch/>
        </p:blipFill>
        <p:spPr>
          <a:xfrm>
            <a:off x="1199535" y="2074606"/>
            <a:ext cx="4652623" cy="4575306"/>
          </a:xfrm>
          <a:prstGeom prst="rect">
            <a:avLst/>
          </a:prstGeom>
        </p:spPr>
      </p:pic>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483856" y="657073"/>
            <a:ext cx="10001264" cy="16087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Ability</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Able, trusted servants, together with sound and appropriate methods of choosing them, are indispensable for effective functioning at all service levels.</a:t>
            </a:r>
          </a:p>
          <a:p>
            <a:endParaRPr lang="en-US" sz="2000" b="1" cap="all" dirty="0">
              <a:latin typeface="+mn-lt"/>
              <a:cs typeface="Times New Roman" panose="02020603050405020304" pitchFamily="18" charset="0"/>
            </a:endParaRPr>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Nine</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36</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6339843" y="3164632"/>
            <a:ext cx="4545275" cy="1477328"/>
          </a:xfrm>
          <a:prstGeom prst="rect">
            <a:avLst/>
          </a:prstGeom>
        </p:spPr>
        <p:txBody>
          <a:bodyPr wrap="square" numCol="1">
            <a:spAutoFit/>
          </a:bodyPr>
          <a:lstStyle/>
          <a:p>
            <a:r>
              <a:rPr lang="en-US" dirty="0"/>
              <a:t>To avoid conflict, it is suggested that service body bylaws and policies include defining the abilities, past service, and abstinence requirements for trusted servants to be considered for particular positions.</a:t>
            </a:r>
          </a:p>
        </p:txBody>
      </p:sp>
    </p:spTree>
    <p:extLst>
      <p:ext uri="{BB962C8B-B14F-4D97-AF65-F5344CB8AC3E}">
        <p14:creationId xmlns:p14="http://schemas.microsoft.com/office/powerpoint/2010/main" val="31550912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213007-A7B9-DD4A-9DF2-3E2A23B2B0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8" t="15278" r="1529" b="4769"/>
          <a:stretch/>
        </p:blipFill>
        <p:spPr>
          <a:xfrm>
            <a:off x="598889" y="2094582"/>
            <a:ext cx="7383137" cy="4261768"/>
          </a:xfrm>
          <a:prstGeom prst="rect">
            <a:avLst/>
          </a:prstGeom>
        </p:spPr>
      </p:pic>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Ten</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37</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8097059" y="2345436"/>
            <a:ext cx="3411769" cy="2585323"/>
          </a:xfrm>
          <a:prstGeom prst="rect">
            <a:avLst/>
          </a:prstGeom>
        </p:spPr>
        <p:txBody>
          <a:bodyPr wrap="square" numCol="1">
            <a:spAutoFit/>
          </a:bodyPr>
          <a:lstStyle/>
          <a:p>
            <a:r>
              <a:rPr lang="en-US" dirty="0"/>
              <a:t>Clearly defined job responsibilities ensure that necessary tasks are accomplished and that conflicts related to specific duties are avoided. This helps groups avoid problems arising from misunderstood job responsibilities and multiple people doing the same or similar tasks.</a:t>
            </a:r>
          </a:p>
        </p:txBody>
      </p:sp>
      <p:sp>
        <p:nvSpPr>
          <p:cNvPr id="8" name="Title 1">
            <a:extLst>
              <a:ext uri="{FF2B5EF4-FFF2-40B4-BE49-F238E27FC236}">
                <a16:creationId xmlns:a16="http://schemas.microsoft.com/office/drawing/2014/main" id="{AD7CD262-6556-3540-B53A-0DFB8406CF68}"/>
              </a:ext>
            </a:extLst>
          </p:cNvPr>
          <p:cNvSpPr txBox="1">
            <a:spLocks/>
          </p:cNvSpPr>
          <p:nvPr/>
        </p:nvSpPr>
        <p:spPr>
          <a:xfrm>
            <a:off x="483856" y="599198"/>
            <a:ext cx="10001264" cy="16087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Clarity</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Service responsibility is balanced by carefully defined</a:t>
            </a:r>
          </a:p>
          <a:p>
            <a:r>
              <a:rPr lang="en-US" sz="2000" b="1" cap="all" dirty="0">
                <a:latin typeface="+mn-lt"/>
                <a:cs typeface="Times New Roman" panose="02020603050405020304" pitchFamily="18" charset="0"/>
              </a:rPr>
              <a:t>service authority; therefore, duplication of efforts is avoided.</a:t>
            </a:r>
          </a:p>
          <a:p>
            <a:endParaRPr lang="en-US" sz="2000" b="1" cap="all" dirty="0">
              <a:latin typeface="+mn-lt"/>
              <a:cs typeface="Times New Roman" panose="02020603050405020304" pitchFamily="18" charset="0"/>
            </a:endParaRPr>
          </a:p>
        </p:txBody>
      </p:sp>
    </p:spTree>
    <p:extLst>
      <p:ext uri="{BB962C8B-B14F-4D97-AF65-F5344CB8AC3E}">
        <p14:creationId xmlns:p14="http://schemas.microsoft.com/office/powerpoint/2010/main" val="7440383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4B1040-C2E3-F940-AE29-B3F900000C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888" y="1849839"/>
            <a:ext cx="4506511" cy="4506511"/>
          </a:xfrm>
          <a:prstGeom prst="rect">
            <a:avLst/>
          </a:prstGeom>
        </p:spPr>
      </p:pic>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Eleven</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38</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5753100" y="2345436"/>
            <a:ext cx="6134101" cy="2862322"/>
          </a:xfrm>
          <a:prstGeom prst="rect">
            <a:avLst/>
          </a:prstGeom>
        </p:spPr>
        <p:txBody>
          <a:bodyPr wrap="square" numCol="1">
            <a:spAutoFit/>
          </a:bodyPr>
          <a:lstStyle/>
          <a:p>
            <a:r>
              <a:rPr lang="en-US" dirty="0"/>
              <a:t>Concept Eleven acknowledges that our service work may require assistance from people outside OA who have professional skills and talents not available within our groups. For example, the controller must have a background in finance, accounting, and management. Service bodies employ a trained professional to audit their financial records and file tax returns. The types and duties of standing committees are specified in the Overeaters Anonymous Bylaws, Subpart B. Ad hoc, or task-specific, committees are formed at the discretion of the chair of the Board of Trustees.</a:t>
            </a:r>
          </a:p>
        </p:txBody>
      </p:sp>
      <p:sp>
        <p:nvSpPr>
          <p:cNvPr id="10" name="Title 1">
            <a:extLst>
              <a:ext uri="{FF2B5EF4-FFF2-40B4-BE49-F238E27FC236}">
                <a16:creationId xmlns:a16="http://schemas.microsoft.com/office/drawing/2014/main" id="{5BBE8CEB-5DEC-7948-9255-6A5828CF5F68}"/>
              </a:ext>
            </a:extLst>
          </p:cNvPr>
          <p:cNvSpPr txBox="1">
            <a:spLocks/>
          </p:cNvSpPr>
          <p:nvPr/>
        </p:nvSpPr>
        <p:spPr>
          <a:xfrm>
            <a:off x="483856" y="714948"/>
            <a:ext cx="10001264" cy="16087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Humility</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Trustee administration of the World Service Office should</a:t>
            </a:r>
          </a:p>
          <a:p>
            <a:r>
              <a:rPr lang="en-US" sz="2000" b="1" cap="all" dirty="0">
                <a:latin typeface="+mn-lt"/>
                <a:cs typeface="Times New Roman" panose="02020603050405020304" pitchFamily="18" charset="0"/>
              </a:rPr>
              <a:t>always be assisted by the best standing committees,</a:t>
            </a:r>
          </a:p>
          <a:p>
            <a:r>
              <a:rPr lang="en-US" sz="2000" b="1" cap="all" dirty="0">
                <a:latin typeface="+mn-lt"/>
                <a:cs typeface="Times New Roman" panose="02020603050405020304" pitchFamily="18" charset="0"/>
              </a:rPr>
              <a:t>executives, staffs, and consultants.</a:t>
            </a:r>
          </a:p>
          <a:p>
            <a:endParaRPr lang="en-US" sz="2000" b="1" cap="all" dirty="0">
              <a:latin typeface="+mn-lt"/>
              <a:cs typeface="Times New Roman" panose="02020603050405020304" pitchFamily="18" charset="0"/>
            </a:endParaRPr>
          </a:p>
        </p:txBody>
      </p:sp>
    </p:spTree>
    <p:extLst>
      <p:ext uri="{BB962C8B-B14F-4D97-AF65-F5344CB8AC3E}">
        <p14:creationId xmlns:p14="http://schemas.microsoft.com/office/powerpoint/2010/main" val="499367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Twelve</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39</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6095999" y="1964643"/>
            <a:ext cx="5362937" cy="4391706"/>
          </a:xfrm>
          <a:prstGeom prst="rect">
            <a:avLst/>
          </a:prstGeom>
        </p:spPr>
        <p:txBody>
          <a:bodyPr wrap="square" lIns="0" tIns="0" rIns="0" bIns="0" numCol="1" spcCol="274320">
            <a:noAutofit/>
          </a:bodyPr>
          <a:lstStyle/>
          <a:p>
            <a:r>
              <a:rPr lang="en-US" sz="1600" b="1" dirty="0">
                <a:solidFill>
                  <a:schemeClr val="accent6"/>
                </a:solidFill>
              </a:rPr>
              <a:t>SELFLESSNESS</a:t>
            </a:r>
          </a:p>
          <a:p>
            <a:pPr>
              <a:tabLst>
                <a:tab pos="273050" algn="l"/>
              </a:tabLst>
            </a:pPr>
            <a:r>
              <a:rPr lang="en-US" sz="1400" b="1" i="1" dirty="0"/>
              <a:t>(a)	No OA committee or service body shall ever become the seat </a:t>
            </a:r>
            <a:br>
              <a:rPr lang="en-US" sz="1400" b="1" i="1" dirty="0"/>
            </a:br>
            <a:r>
              <a:rPr lang="en-US" sz="1400" b="1" i="1" dirty="0"/>
              <a:t>	of perilous wealth or power.</a:t>
            </a:r>
          </a:p>
          <a:p>
            <a:pPr>
              <a:tabLst>
                <a:tab pos="273050" algn="l"/>
              </a:tabLst>
            </a:pPr>
            <a:r>
              <a:rPr lang="en-US" sz="1400" dirty="0"/>
              <a:t>	OA service bodies are formed to provide services to groups. </a:t>
            </a:r>
            <a:br>
              <a:rPr lang="en-US" sz="1400" dirty="0"/>
            </a:br>
            <a:r>
              <a:rPr lang="en-US" sz="1400" dirty="0"/>
              <a:t>	Term limits help avoid power struggles through planned and </a:t>
            </a:r>
            <a:br>
              <a:rPr lang="en-US" sz="1400" dirty="0"/>
            </a:br>
            <a:r>
              <a:rPr lang="en-US" sz="1400" dirty="0"/>
              <a:t>	regular rotation of trusted servants.</a:t>
            </a:r>
          </a:p>
          <a:p>
            <a:pPr>
              <a:tabLst>
                <a:tab pos="273050" algn="l"/>
              </a:tabLst>
            </a:pPr>
            <a:endParaRPr lang="en-US" sz="1000" dirty="0"/>
          </a:p>
          <a:p>
            <a:pPr>
              <a:tabLst>
                <a:tab pos="273050" algn="l"/>
              </a:tabLst>
            </a:pPr>
            <a:r>
              <a:rPr lang="en-US" sz="1600" b="1" dirty="0">
                <a:solidFill>
                  <a:schemeClr val="accent6"/>
                </a:solidFill>
              </a:rPr>
              <a:t>REALISM</a:t>
            </a:r>
          </a:p>
          <a:p>
            <a:pPr>
              <a:tabLst>
                <a:tab pos="273050" algn="l"/>
              </a:tabLst>
            </a:pPr>
            <a:r>
              <a:rPr lang="en-US" sz="1400" b="1" i="1" dirty="0"/>
              <a:t>(b)	Sufficient operating funds, plus an ample reserve, shall be </a:t>
            </a:r>
            <a:br>
              <a:rPr lang="en-US" sz="1400" b="1" i="1" dirty="0"/>
            </a:br>
            <a:r>
              <a:rPr lang="en-US" sz="1400" b="1" i="1" dirty="0"/>
              <a:t>	OA’s prudent financial principle.</a:t>
            </a:r>
          </a:p>
          <a:p>
            <a:pPr>
              <a:tabLst>
                <a:tab pos="273050" algn="l"/>
              </a:tabLst>
            </a:pPr>
            <a:r>
              <a:rPr lang="en-US" sz="1400" dirty="0"/>
              <a:t>	Financial prudence is especially necessary in a Fellowship that 	imposes no mandatory dues or fees upon its members.</a:t>
            </a:r>
          </a:p>
          <a:p>
            <a:pPr>
              <a:tabLst>
                <a:tab pos="273050" algn="l"/>
              </a:tabLst>
            </a:pPr>
            <a:endParaRPr lang="en-US" sz="1000" dirty="0"/>
          </a:p>
          <a:p>
            <a:pPr>
              <a:tabLst>
                <a:tab pos="273050" algn="l"/>
              </a:tabLst>
            </a:pPr>
            <a:r>
              <a:rPr lang="en-US" sz="1600" b="1" dirty="0">
                <a:solidFill>
                  <a:schemeClr val="accent6"/>
                </a:solidFill>
              </a:rPr>
              <a:t>REPRESENTATION</a:t>
            </a:r>
          </a:p>
          <a:p>
            <a:pPr>
              <a:tabLst>
                <a:tab pos="273050" algn="l"/>
              </a:tabLst>
            </a:pPr>
            <a:r>
              <a:rPr lang="en-US" sz="1400" b="1" i="1" dirty="0"/>
              <a:t>(c)	No OA member shall ever be placed in a position of </a:t>
            </a:r>
            <a:br>
              <a:rPr lang="en-US" sz="1400" b="1" i="1" dirty="0"/>
            </a:br>
            <a:r>
              <a:rPr lang="en-US" sz="1400" b="1" i="1" dirty="0"/>
              <a:t>	unqualified authority.</a:t>
            </a:r>
          </a:p>
          <a:p>
            <a:pPr>
              <a:tabLst>
                <a:tab pos="273050" algn="l"/>
              </a:tabLst>
            </a:pPr>
            <a:r>
              <a:rPr lang="en-US" sz="1400" dirty="0"/>
              <a:t>	No one is “in charge” of Overeaters Anonymous. Members of </a:t>
            </a:r>
            <a:br>
              <a:rPr lang="en-US" sz="1400" dirty="0"/>
            </a:br>
            <a:r>
              <a:rPr lang="en-US" sz="1400" dirty="0"/>
              <a:t>	the Fellowship need to understand and agree that there is but </a:t>
            </a:r>
            <a:br>
              <a:rPr lang="en-US" sz="1400" dirty="0"/>
            </a:br>
            <a:r>
              <a:rPr lang="en-US" sz="1400" dirty="0"/>
              <a:t>	one authority: a loving God as He may express Himself in our </a:t>
            </a:r>
            <a:br>
              <a:rPr lang="en-US" sz="1400" dirty="0"/>
            </a:br>
            <a:r>
              <a:rPr lang="en-US" sz="1400" dirty="0"/>
              <a:t>	group conscience.</a:t>
            </a:r>
          </a:p>
        </p:txBody>
      </p:sp>
      <p:sp>
        <p:nvSpPr>
          <p:cNvPr id="10" name="Title 1">
            <a:extLst>
              <a:ext uri="{FF2B5EF4-FFF2-40B4-BE49-F238E27FC236}">
                <a16:creationId xmlns:a16="http://schemas.microsoft.com/office/drawing/2014/main" id="{F750B231-B799-4547-A859-FCA6A4BC5A98}"/>
              </a:ext>
            </a:extLst>
          </p:cNvPr>
          <p:cNvSpPr txBox="1">
            <a:spLocks/>
          </p:cNvSpPr>
          <p:nvPr/>
        </p:nvSpPr>
        <p:spPr>
          <a:xfrm>
            <a:off x="483856" y="622348"/>
            <a:ext cx="10001264" cy="13422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Guidelines</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The spiritual foundation for OA Service ensures . . .</a:t>
            </a:r>
          </a:p>
        </p:txBody>
      </p:sp>
      <p:pic>
        <p:nvPicPr>
          <p:cNvPr id="11" name="Picture 10">
            <a:extLst>
              <a:ext uri="{FF2B5EF4-FFF2-40B4-BE49-F238E27FC236}">
                <a16:creationId xmlns:a16="http://schemas.microsoft.com/office/drawing/2014/main" id="{ECD0A621-2805-3347-A74B-90826B97B459}"/>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598888" y="2047770"/>
            <a:ext cx="5130556" cy="4124431"/>
          </a:xfrm>
          <a:prstGeom prst="rect">
            <a:avLst/>
          </a:prstGeom>
        </p:spPr>
      </p:pic>
    </p:spTree>
    <p:extLst>
      <p:ext uri="{BB962C8B-B14F-4D97-AF65-F5344CB8AC3E}">
        <p14:creationId xmlns:p14="http://schemas.microsoft.com/office/powerpoint/2010/main" val="922390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4663EEA-FAF8-F24A-A9AF-C64236A5EC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5540" b="18242"/>
          <a:stretch/>
        </p:blipFill>
        <p:spPr>
          <a:xfrm>
            <a:off x="0" y="-18287"/>
            <a:ext cx="12192000" cy="5088553"/>
          </a:xfrm>
          <a:prstGeom prst="rect">
            <a:avLst/>
          </a:prstGeom>
        </p:spPr>
      </p:pic>
      <p:sp>
        <p:nvSpPr>
          <p:cNvPr id="3" name="TextBox 2">
            <a:extLst>
              <a:ext uri="{FF2B5EF4-FFF2-40B4-BE49-F238E27FC236}">
                <a16:creationId xmlns:a16="http://schemas.microsoft.com/office/drawing/2014/main" id="{DCF47047-CA9F-5640-94BB-4573CFABC9A4}"/>
              </a:ext>
            </a:extLst>
          </p:cNvPr>
          <p:cNvSpPr txBox="1"/>
          <p:nvPr/>
        </p:nvSpPr>
        <p:spPr>
          <a:xfrm>
            <a:off x="609601" y="5209750"/>
            <a:ext cx="5941807" cy="1015663"/>
          </a:xfrm>
          <a:prstGeom prst="rect">
            <a:avLst/>
          </a:prstGeom>
          <a:noFill/>
        </p:spPr>
        <p:txBody>
          <a:bodyPr wrap="square" rtlCol="0">
            <a:spAutoFit/>
          </a:bodyPr>
          <a:lstStyle/>
          <a:p>
            <a:r>
              <a:rPr lang="en-US" sz="2400" b="1" dirty="0"/>
              <a:t>Tradition Five:</a:t>
            </a:r>
          </a:p>
          <a:p>
            <a:r>
              <a:rPr lang="en-US" dirty="0"/>
              <a:t>Each group has but one primary purpose—to carry its message to the compulsive overeater who still suffers.</a:t>
            </a:r>
          </a:p>
        </p:txBody>
      </p:sp>
      <p:cxnSp>
        <p:nvCxnSpPr>
          <p:cNvPr id="8" name="Straight Connector 7">
            <a:extLst>
              <a:ext uri="{FF2B5EF4-FFF2-40B4-BE49-F238E27FC236}">
                <a16:creationId xmlns:a16="http://schemas.microsoft.com/office/drawing/2014/main" id="{A5084558-83DA-E945-81A9-0BAB3C819D81}"/>
              </a:ext>
            </a:extLst>
          </p:cNvPr>
          <p:cNvCxnSpPr>
            <a:cxnSpLocks/>
          </p:cNvCxnSpPr>
          <p:nvPr/>
        </p:nvCxnSpPr>
        <p:spPr>
          <a:xfrm>
            <a:off x="609601" y="5070265"/>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CABD0F99-A50C-334D-8962-60866A7B6614}"/>
              </a:ext>
            </a:extLst>
          </p:cNvPr>
          <p:cNvSpPr txBox="1">
            <a:spLocks/>
          </p:cNvSpPr>
          <p:nvPr/>
        </p:nvSpPr>
        <p:spPr>
          <a:xfrm>
            <a:off x="609601" y="4364571"/>
            <a:ext cx="4303058"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GROUPS</a:t>
            </a:r>
          </a:p>
        </p:txBody>
      </p:sp>
      <p:sp>
        <p:nvSpPr>
          <p:cNvPr id="5" name="Slide Number Placeholder 4">
            <a:extLst>
              <a:ext uri="{FF2B5EF4-FFF2-40B4-BE49-F238E27FC236}">
                <a16:creationId xmlns:a16="http://schemas.microsoft.com/office/drawing/2014/main" id="{92548A46-5973-5D45-99A7-363523351175}"/>
              </a:ext>
            </a:extLst>
          </p:cNvPr>
          <p:cNvSpPr>
            <a:spLocks noGrp="1"/>
          </p:cNvSpPr>
          <p:nvPr>
            <p:ph type="sldNum" sz="quarter" idx="12"/>
          </p:nvPr>
        </p:nvSpPr>
        <p:spPr/>
        <p:txBody>
          <a:bodyPr/>
          <a:lstStyle/>
          <a:p>
            <a:fld id="{EA0A81FB-CD6F-0043-BC2D-C489F657A805}" type="slidenum">
              <a:rPr lang="en-US" smtClean="0"/>
              <a:t>4</a:t>
            </a:fld>
            <a:endParaRPr lang="en-US"/>
          </a:p>
        </p:txBody>
      </p:sp>
    </p:spTree>
    <p:extLst>
      <p:ext uri="{BB962C8B-B14F-4D97-AF65-F5344CB8AC3E}">
        <p14:creationId xmlns:p14="http://schemas.microsoft.com/office/powerpoint/2010/main" val="29745482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4112A7-2DF5-D94C-8DD3-D9D4D7EDA7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29" t="5356" r="2542" b="6296"/>
          <a:stretch/>
        </p:blipFill>
        <p:spPr>
          <a:xfrm>
            <a:off x="81654" y="2133600"/>
            <a:ext cx="6014345" cy="3989409"/>
          </a:xfrm>
          <a:prstGeom prst="rect">
            <a:avLst/>
          </a:prstGeom>
        </p:spPr>
      </p:pic>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Concept Twelve</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40</a:t>
            </a:fld>
            <a:endParaRPr lang="en-US"/>
          </a:p>
        </p:txBody>
      </p:sp>
      <p:sp>
        <p:nvSpPr>
          <p:cNvPr id="3" name="Rectangle 2">
            <a:extLst>
              <a:ext uri="{FF2B5EF4-FFF2-40B4-BE49-F238E27FC236}">
                <a16:creationId xmlns:a16="http://schemas.microsoft.com/office/drawing/2014/main" id="{8D9B1E9D-41CB-B943-A2FF-C7154F358097}"/>
              </a:ext>
            </a:extLst>
          </p:cNvPr>
          <p:cNvSpPr/>
          <p:nvPr/>
        </p:nvSpPr>
        <p:spPr>
          <a:xfrm>
            <a:off x="6095999" y="1964643"/>
            <a:ext cx="5362937" cy="4158366"/>
          </a:xfrm>
          <a:prstGeom prst="rect">
            <a:avLst/>
          </a:prstGeom>
        </p:spPr>
        <p:txBody>
          <a:bodyPr wrap="square" lIns="0" tIns="0" rIns="0" bIns="0" numCol="1" spcCol="274320">
            <a:noAutofit/>
          </a:bodyPr>
          <a:lstStyle/>
          <a:p>
            <a:endParaRPr lang="en-US" sz="800" dirty="0"/>
          </a:p>
          <a:p>
            <a:pPr>
              <a:tabLst>
                <a:tab pos="273050" algn="l"/>
              </a:tabLst>
            </a:pPr>
            <a:r>
              <a:rPr lang="en-US" sz="1600" b="1" dirty="0">
                <a:solidFill>
                  <a:schemeClr val="accent6"/>
                </a:solidFill>
              </a:rPr>
              <a:t>DIALOGUE</a:t>
            </a:r>
          </a:p>
          <a:p>
            <a:pPr>
              <a:tabLst>
                <a:tab pos="273050" algn="l"/>
              </a:tabLst>
            </a:pPr>
            <a:r>
              <a:rPr lang="en-US" sz="1400" b="1" i="1" dirty="0"/>
              <a:t>(d)	All important decisions shall be reached by discussion, vote and, </a:t>
            </a:r>
            <a:br>
              <a:rPr lang="en-US" sz="1400" b="1" i="1" dirty="0"/>
            </a:br>
            <a:r>
              <a:rPr lang="en-US" sz="1400" b="1" i="1" dirty="0"/>
              <a:t>	whenever possible, by substantial unanimity.</a:t>
            </a:r>
          </a:p>
          <a:p>
            <a:pPr>
              <a:tabLst>
                <a:tab pos="273050" algn="l"/>
              </a:tabLst>
            </a:pPr>
            <a:r>
              <a:rPr lang="en-US" sz="1400" dirty="0"/>
              <a:t>	</a:t>
            </a:r>
            <a:r>
              <a:rPr lang="en-US" sz="1400" spc="-10" dirty="0"/>
              <a:t>Important decisions in Overeaters Anonymous are based on discussion 	and debate. OA groups are best served when they diligently listen to 	the minority and do not decide on matters by a close vote</a:t>
            </a:r>
            <a:r>
              <a:rPr lang="en-US" sz="1400" dirty="0"/>
              <a:t>.</a:t>
            </a:r>
          </a:p>
          <a:p>
            <a:pPr>
              <a:tabLst>
                <a:tab pos="273050" algn="l"/>
              </a:tabLst>
            </a:pPr>
            <a:endParaRPr lang="en-US" sz="1000" dirty="0"/>
          </a:p>
          <a:p>
            <a:pPr>
              <a:tabLst>
                <a:tab pos="273050" algn="l"/>
              </a:tabLst>
            </a:pPr>
            <a:r>
              <a:rPr lang="en-US" sz="1600" b="1" dirty="0">
                <a:solidFill>
                  <a:schemeClr val="accent6"/>
                </a:solidFill>
              </a:rPr>
              <a:t>COMPASSION</a:t>
            </a:r>
          </a:p>
          <a:p>
            <a:pPr>
              <a:tabLst>
                <a:tab pos="273050" algn="l"/>
              </a:tabLst>
            </a:pPr>
            <a:r>
              <a:rPr lang="en-US" sz="1400" b="1" i="1" dirty="0"/>
              <a:t>(e)	No service action shall ever be personally punitive or an incitement 	to public controversy.</a:t>
            </a:r>
          </a:p>
          <a:p>
            <a:pPr>
              <a:tabLst>
                <a:tab pos="273050" algn="l"/>
              </a:tabLst>
            </a:pPr>
            <a:r>
              <a:rPr lang="en-US" sz="1400" dirty="0"/>
              <a:t>	Sometimes a member may act inappropriately or be unable to fulfill 	the duties of an elected service position. As a Fellowship and 	individually, we make every attempt to act with compassion.</a:t>
            </a:r>
          </a:p>
          <a:p>
            <a:pPr>
              <a:tabLst>
                <a:tab pos="273050" algn="l"/>
              </a:tabLst>
            </a:pPr>
            <a:endParaRPr lang="en-US" sz="1000" dirty="0"/>
          </a:p>
          <a:p>
            <a:pPr>
              <a:tabLst>
                <a:tab pos="273050" algn="l"/>
              </a:tabLst>
            </a:pPr>
            <a:r>
              <a:rPr lang="en-US" b="1" dirty="0">
                <a:solidFill>
                  <a:schemeClr val="accent6"/>
                </a:solidFill>
              </a:rPr>
              <a:t>RESPECT</a:t>
            </a:r>
          </a:p>
          <a:p>
            <a:pPr>
              <a:tabLst>
                <a:tab pos="273050" algn="l"/>
              </a:tabLst>
            </a:pPr>
            <a:r>
              <a:rPr lang="en-US" sz="1400" b="1" i="1" dirty="0"/>
              <a:t>(f)	No OA service committee or service board shall ever perform any 	acts of government, and each shall always remain democratic in 	thought and action.</a:t>
            </a:r>
          </a:p>
          <a:p>
            <a:pPr>
              <a:tabLst>
                <a:tab pos="273050" algn="l"/>
              </a:tabLst>
            </a:pPr>
            <a:r>
              <a:rPr lang="en-US" sz="1400" dirty="0"/>
              <a:t>	Service bodies are composed of OA members who serve the groups 	they represent.</a:t>
            </a:r>
          </a:p>
        </p:txBody>
      </p:sp>
      <p:sp>
        <p:nvSpPr>
          <p:cNvPr id="10" name="Title 1">
            <a:extLst>
              <a:ext uri="{FF2B5EF4-FFF2-40B4-BE49-F238E27FC236}">
                <a16:creationId xmlns:a16="http://schemas.microsoft.com/office/drawing/2014/main" id="{F750B231-B799-4547-A859-FCA6A4BC5A98}"/>
              </a:ext>
            </a:extLst>
          </p:cNvPr>
          <p:cNvSpPr txBox="1">
            <a:spLocks/>
          </p:cNvSpPr>
          <p:nvPr/>
        </p:nvSpPr>
        <p:spPr>
          <a:xfrm>
            <a:off x="400729" y="622348"/>
            <a:ext cx="10001264" cy="13422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cap="all" dirty="0">
                <a:solidFill>
                  <a:schemeClr val="accent6"/>
                </a:solidFill>
                <a:latin typeface="Times New Roman" panose="02020603050405020304" pitchFamily="18" charset="0"/>
                <a:cs typeface="Times New Roman" panose="02020603050405020304" pitchFamily="18" charset="0"/>
              </a:rPr>
              <a:t>Guidelines</a:t>
            </a:r>
            <a:r>
              <a:rPr lang="en-US" sz="2000" b="1" cap="all" dirty="0">
                <a:solidFill>
                  <a:schemeClr val="accent6"/>
                </a:solidFill>
                <a:latin typeface="+mn-lt"/>
                <a:cs typeface="Times New Roman" panose="02020603050405020304" pitchFamily="18" charset="0"/>
              </a:rPr>
              <a:t>: </a:t>
            </a:r>
          </a:p>
          <a:p>
            <a:r>
              <a:rPr lang="en-US" sz="2000" b="1" cap="all" dirty="0">
                <a:latin typeface="+mn-lt"/>
                <a:cs typeface="Times New Roman" panose="02020603050405020304" pitchFamily="18" charset="0"/>
              </a:rPr>
              <a:t>The spiritual foundation for OA Service ensures . . .</a:t>
            </a:r>
          </a:p>
        </p:txBody>
      </p:sp>
    </p:spTree>
    <p:extLst>
      <p:ext uri="{BB962C8B-B14F-4D97-AF65-F5344CB8AC3E}">
        <p14:creationId xmlns:p14="http://schemas.microsoft.com/office/powerpoint/2010/main" val="2595839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D712564-F746-D542-9540-7F28B2A6231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9390" y="1037123"/>
            <a:ext cx="8159433" cy="4835220"/>
          </a:xfrm>
          <a:prstGeom prst="rect">
            <a:avLst/>
          </a:prstGeom>
        </p:spPr>
      </p:pic>
      <p:sp>
        <p:nvSpPr>
          <p:cNvPr id="13" name="Rectangle 12">
            <a:extLst>
              <a:ext uri="{FF2B5EF4-FFF2-40B4-BE49-F238E27FC236}">
                <a16:creationId xmlns:a16="http://schemas.microsoft.com/office/drawing/2014/main" id="{69A87A8C-5EBE-0D47-8573-060F37588339}"/>
              </a:ext>
            </a:extLst>
          </p:cNvPr>
          <p:cNvSpPr/>
          <p:nvPr/>
        </p:nvSpPr>
        <p:spPr>
          <a:xfrm>
            <a:off x="598889" y="-14034"/>
            <a:ext cx="1955498" cy="591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8B1581-B371-FD44-A9FD-BB849BA22321}"/>
              </a:ext>
            </a:extLst>
          </p:cNvPr>
          <p:cNvSpPr/>
          <p:nvPr/>
        </p:nvSpPr>
        <p:spPr>
          <a:xfrm>
            <a:off x="605163" y="208088"/>
            <a:ext cx="1949224" cy="369332"/>
          </a:xfrm>
          <a:prstGeom prst="rect">
            <a:avLst/>
          </a:prstGeom>
        </p:spPr>
        <p:txBody>
          <a:bodyPr wrap="square">
            <a:spAutoFit/>
          </a:bodyPr>
          <a:lstStyle/>
          <a:p>
            <a:pPr algn="ctr"/>
            <a:r>
              <a:rPr lang="en-US" b="1" dirty="0">
                <a:solidFill>
                  <a:schemeClr val="bg1"/>
                </a:solidFill>
              </a:rPr>
              <a:t>OA Preamble</a:t>
            </a:r>
            <a:endParaRPr lang="en-US" dirty="0">
              <a:solidFill>
                <a:schemeClr val="bg1"/>
              </a:solidFill>
            </a:endParaRPr>
          </a:p>
        </p:txBody>
      </p:sp>
      <p:sp>
        <p:nvSpPr>
          <p:cNvPr id="5" name="Slide Number Placeholder 4">
            <a:extLst>
              <a:ext uri="{FF2B5EF4-FFF2-40B4-BE49-F238E27FC236}">
                <a16:creationId xmlns:a16="http://schemas.microsoft.com/office/drawing/2014/main" id="{CF337C5F-0B0D-B145-B4BC-172E2F8BFCA1}"/>
              </a:ext>
            </a:extLst>
          </p:cNvPr>
          <p:cNvSpPr>
            <a:spLocks noGrp="1"/>
          </p:cNvSpPr>
          <p:nvPr>
            <p:ph type="sldNum" sz="quarter" idx="12"/>
          </p:nvPr>
        </p:nvSpPr>
        <p:spPr/>
        <p:txBody>
          <a:bodyPr/>
          <a:lstStyle/>
          <a:p>
            <a:fld id="{EA0A81FB-CD6F-0043-BC2D-C489F657A805}" type="slidenum">
              <a:rPr lang="en-US" smtClean="0"/>
              <a:t>41</a:t>
            </a:fld>
            <a:endParaRPr lang="en-US"/>
          </a:p>
        </p:txBody>
      </p:sp>
      <p:sp>
        <p:nvSpPr>
          <p:cNvPr id="4" name="Rectangle 3">
            <a:extLst>
              <a:ext uri="{FF2B5EF4-FFF2-40B4-BE49-F238E27FC236}">
                <a16:creationId xmlns:a16="http://schemas.microsoft.com/office/drawing/2014/main" id="{2A2EFA6C-E97D-234B-B62E-A8FDCD707023}"/>
              </a:ext>
            </a:extLst>
          </p:cNvPr>
          <p:cNvSpPr/>
          <p:nvPr/>
        </p:nvSpPr>
        <p:spPr>
          <a:xfrm>
            <a:off x="8588518" y="1255695"/>
            <a:ext cx="3068320" cy="4616648"/>
          </a:xfrm>
          <a:prstGeom prst="rect">
            <a:avLst/>
          </a:prstGeom>
        </p:spPr>
        <p:txBody>
          <a:bodyPr wrap="square">
            <a:spAutoFit/>
          </a:bodyPr>
          <a:lstStyle/>
          <a:p>
            <a:r>
              <a:rPr lang="en-US" sz="1400" dirty="0"/>
              <a:t>Overeaters Anonymous is a Fellowship of individuals who, through shared experience, strength, and hope, are recovering from compulsive overeating.</a:t>
            </a:r>
          </a:p>
          <a:p>
            <a:r>
              <a:rPr lang="en-US" sz="1400" dirty="0"/>
              <a:t> </a:t>
            </a:r>
          </a:p>
          <a:p>
            <a:r>
              <a:rPr lang="en-US" sz="1400" dirty="0"/>
              <a:t>We welcome everyone who wants to stop eating compulsively. There are no dues or fees for members; we are self-supporting through our own contributions, neither soliciting nor accepting outside donations. OA is not affiliated with any public or private organization, political movement, ideology, or religious doctrine; we take no position on outside issues.</a:t>
            </a:r>
          </a:p>
          <a:p>
            <a:r>
              <a:rPr lang="en-US" sz="1400" dirty="0"/>
              <a:t> </a:t>
            </a:r>
          </a:p>
          <a:p>
            <a:r>
              <a:rPr lang="en-US" sz="1400" dirty="0"/>
              <a:t>Our primary purpose is to abstain from compulsive eating and compulsive food behaviors and to carry the message of recovery through the Twelve Steps of OA to those who still suffer. </a:t>
            </a:r>
          </a:p>
        </p:txBody>
      </p:sp>
      <p:pic>
        <p:nvPicPr>
          <p:cNvPr id="9" name="Graphic 8">
            <a:extLst>
              <a:ext uri="{FF2B5EF4-FFF2-40B4-BE49-F238E27FC236}">
                <a16:creationId xmlns:a16="http://schemas.microsoft.com/office/drawing/2014/main" id="{7915E682-F5A4-2C40-95B7-48B665ACBB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03483" y="5132711"/>
            <a:ext cx="2699656" cy="739632"/>
          </a:xfrm>
          <a:prstGeom prst="rect">
            <a:avLst/>
          </a:prstGeom>
        </p:spPr>
      </p:pic>
      <p:sp>
        <p:nvSpPr>
          <p:cNvPr id="2" name="TextBox 1">
            <a:extLst>
              <a:ext uri="{FF2B5EF4-FFF2-40B4-BE49-F238E27FC236}">
                <a16:creationId xmlns:a16="http://schemas.microsoft.com/office/drawing/2014/main" id="{359EE85B-264A-3604-D47A-1CBAF691222C}"/>
              </a:ext>
            </a:extLst>
          </p:cNvPr>
          <p:cNvSpPr txBox="1"/>
          <p:nvPr/>
        </p:nvSpPr>
        <p:spPr>
          <a:xfrm>
            <a:off x="144544" y="6576793"/>
            <a:ext cx="4073667" cy="215444"/>
          </a:xfrm>
          <a:prstGeom prst="rect">
            <a:avLst/>
          </a:prstGeom>
          <a:noFill/>
        </p:spPr>
        <p:txBody>
          <a:bodyPr wrap="square">
            <a:spAutoFit/>
          </a:bodyPr>
          <a:lstStyle/>
          <a:p>
            <a:pPr marL="0" marR="0">
              <a:spcBef>
                <a:spcPts val="0"/>
              </a:spcBef>
              <a:spcAft>
                <a:spcPts val="0"/>
              </a:spcAft>
            </a:pPr>
            <a:r>
              <a:rPr lang="en-US" sz="800" kern="100" dirty="0">
                <a:effectLst/>
                <a:latin typeface="Aptos" panose="020B0004020202020204" pitchFamily="34" charset="0"/>
                <a:ea typeface="Aptos" panose="020B0004020202020204" pitchFamily="34" charset="0"/>
                <a:cs typeface="Times New Roman" panose="02020603050405020304" pitchFamily="18" charset="0"/>
              </a:rPr>
              <a:t>© 2021 Overeaters Anonymous, Inc. Board-approved. All rights reserved. Rev </a:t>
            </a:r>
            <a:r>
              <a:rPr lang="en-US" sz="800" kern="100" dirty="0">
                <a:latin typeface="Aptos" panose="020B0004020202020204" pitchFamily="34" charset="0"/>
                <a:ea typeface="Aptos" panose="020B0004020202020204" pitchFamily="34" charset="0"/>
                <a:cs typeface="Times New Roman" panose="02020603050405020304" pitchFamily="18" charset="0"/>
              </a:rPr>
              <a:t>6</a:t>
            </a:r>
            <a:r>
              <a:rPr lang="en-US" sz="800" kern="100" dirty="0">
                <a:effectLst/>
                <a:latin typeface="Aptos" panose="020B0004020202020204" pitchFamily="34" charset="0"/>
                <a:ea typeface="Aptos" panose="020B0004020202020204" pitchFamily="34" charset="0"/>
                <a:cs typeface="Times New Roman" panose="02020603050405020304" pitchFamily="18" charset="0"/>
              </a:rPr>
              <a:t>/2025</a:t>
            </a:r>
          </a:p>
        </p:txBody>
      </p:sp>
    </p:spTree>
    <p:extLst>
      <p:ext uri="{BB962C8B-B14F-4D97-AF65-F5344CB8AC3E}">
        <p14:creationId xmlns:p14="http://schemas.microsoft.com/office/powerpoint/2010/main" val="34939403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accent6"/>
        </a:solidFill>
        <a:effectLst/>
      </p:bgPr>
    </p:bg>
    <p:spTree>
      <p:nvGrpSpPr>
        <p:cNvPr id="1" name=""/>
        <p:cNvGrpSpPr/>
        <p:nvPr/>
      </p:nvGrpSpPr>
      <p:grpSpPr>
        <a:xfrm>
          <a:off x="0" y="0"/>
          <a:ext cx="0" cy="0"/>
          <a:chOff x="0" y="0"/>
          <a:chExt cx="0" cy="0"/>
        </a:xfrm>
      </p:grpSpPr>
      <p:pic>
        <p:nvPicPr>
          <p:cNvPr id="5" name="Picture 4" descr="A group of people raising their hands&#10;&#10;Description automatically generated">
            <a:extLst>
              <a:ext uri="{FF2B5EF4-FFF2-40B4-BE49-F238E27FC236}">
                <a16:creationId xmlns:a16="http://schemas.microsoft.com/office/drawing/2014/main" id="{7A8366A0-DFE3-D94D-9B41-E5EDFF78B034}"/>
              </a:ext>
            </a:extLst>
          </p:cNvPr>
          <p:cNvPicPr>
            <a:picLocks noChangeAspect="1"/>
          </p:cNvPicPr>
          <p:nvPr/>
        </p:nvPicPr>
        <p:blipFill rotWithShape="1">
          <a:blip r:embed="rId3" cstate="screen">
            <a:duotone>
              <a:prstClr val="black"/>
              <a:schemeClr val="accent2">
                <a:tint val="45000"/>
                <a:satMod val="400000"/>
              </a:schemeClr>
            </a:duotone>
            <a:extLst>
              <a:ext uri="{28A0092B-C50C-407E-A947-70E740481C1C}">
                <a14:useLocalDpi xmlns:a14="http://schemas.microsoft.com/office/drawing/2010/main"/>
              </a:ext>
            </a:extLst>
          </a:blip>
          <a:srcRect b="-1"/>
          <a:stretch/>
        </p:blipFill>
        <p:spPr>
          <a:xfrm>
            <a:off x="0" y="-1"/>
            <a:ext cx="12192000" cy="6858001"/>
          </a:xfrm>
          <a:prstGeom prst="rect">
            <a:avLst/>
          </a:prstGeom>
        </p:spPr>
      </p:pic>
      <p:sp>
        <p:nvSpPr>
          <p:cNvPr id="2" name="Rectangle 1">
            <a:extLst>
              <a:ext uri="{FF2B5EF4-FFF2-40B4-BE49-F238E27FC236}">
                <a16:creationId xmlns:a16="http://schemas.microsoft.com/office/drawing/2014/main" id="{1F7884CB-0BA4-0C4C-9E5C-3DA0D1B14F43}"/>
              </a:ext>
            </a:extLst>
          </p:cNvPr>
          <p:cNvSpPr/>
          <p:nvPr/>
        </p:nvSpPr>
        <p:spPr>
          <a:xfrm>
            <a:off x="0" y="2453347"/>
            <a:ext cx="12192000" cy="975652"/>
          </a:xfrm>
          <a:prstGeom prst="rect">
            <a:avLst/>
          </a:prstGeom>
        </p:spPr>
        <p:txBody>
          <a:bodyPr wrap="square">
            <a:spAutoFit/>
          </a:bodyPr>
          <a:lstStyle/>
          <a:p>
            <a:pPr algn="ctr">
              <a:lnSpc>
                <a:spcPct val="80000"/>
              </a:lnSpc>
            </a:pPr>
            <a:r>
              <a:rPr lang="en-US" sz="7000" b="1" cap="all" dirty="0">
                <a:solidFill>
                  <a:schemeClr val="bg1"/>
                </a:solidFill>
              </a:rPr>
              <a:t>APPENDIX</a:t>
            </a:r>
            <a:endParaRPr lang="en-US" sz="7000" cap="all" dirty="0">
              <a:solidFill>
                <a:schemeClr val="bg1"/>
              </a:solidFill>
            </a:endParaRPr>
          </a:p>
        </p:txBody>
      </p:sp>
      <p:sp>
        <p:nvSpPr>
          <p:cNvPr id="3" name="Slide Number Placeholder 2">
            <a:extLst>
              <a:ext uri="{FF2B5EF4-FFF2-40B4-BE49-F238E27FC236}">
                <a16:creationId xmlns:a16="http://schemas.microsoft.com/office/drawing/2014/main" id="{D51101DA-309F-5C5C-DA70-E832A1A36B3A}"/>
              </a:ext>
            </a:extLst>
          </p:cNvPr>
          <p:cNvSpPr>
            <a:spLocks noGrp="1"/>
          </p:cNvSpPr>
          <p:nvPr>
            <p:ph type="sldNum" sz="quarter" idx="12"/>
          </p:nvPr>
        </p:nvSpPr>
        <p:spPr/>
        <p:txBody>
          <a:bodyPr/>
          <a:lstStyle/>
          <a:p>
            <a:fld id="{EA0A81FB-CD6F-0043-BC2D-C489F657A805}" type="slidenum">
              <a:rPr lang="en-US" smtClean="0"/>
              <a:t>42</a:t>
            </a:fld>
            <a:endParaRPr lang="en-US"/>
          </a:p>
        </p:txBody>
      </p:sp>
    </p:spTree>
    <p:extLst>
      <p:ext uri="{BB962C8B-B14F-4D97-AF65-F5344CB8AC3E}">
        <p14:creationId xmlns:p14="http://schemas.microsoft.com/office/powerpoint/2010/main" val="669016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580DB1E-A616-F14C-9840-BE43057131C0}"/>
              </a:ext>
            </a:extLst>
          </p:cNvPr>
          <p:cNvSpPr>
            <a:spLocks noGrp="1"/>
          </p:cNvSpPr>
          <p:nvPr>
            <p:ph type="sldNum" sz="quarter" idx="12"/>
          </p:nvPr>
        </p:nvSpPr>
        <p:spPr/>
        <p:txBody>
          <a:bodyPr/>
          <a:lstStyle/>
          <a:p>
            <a:fld id="{EA0A81FB-CD6F-0043-BC2D-C489F657A805}" type="slidenum">
              <a:rPr lang="en-US" smtClean="0"/>
              <a:t>43</a:t>
            </a:fld>
            <a:endParaRPr lang="en-US" dirty="0"/>
          </a:p>
        </p:txBody>
      </p:sp>
      <p:sp>
        <p:nvSpPr>
          <p:cNvPr id="10" name="Title 1">
            <a:extLst>
              <a:ext uri="{FF2B5EF4-FFF2-40B4-BE49-F238E27FC236}">
                <a16:creationId xmlns:a16="http://schemas.microsoft.com/office/drawing/2014/main" id="{A855D1AF-9590-C945-B39B-7101B2A1F65A}"/>
              </a:ext>
            </a:extLst>
          </p:cNvPr>
          <p:cNvSpPr txBox="1">
            <a:spLocks/>
          </p:cNvSpPr>
          <p:nvPr/>
        </p:nvSpPr>
        <p:spPr>
          <a:xfrm>
            <a:off x="609601" y="490246"/>
            <a:ext cx="11328399"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REGION DISTRIBUTION</a:t>
            </a:r>
          </a:p>
        </p:txBody>
      </p:sp>
      <p:cxnSp>
        <p:nvCxnSpPr>
          <p:cNvPr id="11" name="Straight Connector 10">
            <a:extLst>
              <a:ext uri="{FF2B5EF4-FFF2-40B4-BE49-F238E27FC236}">
                <a16:creationId xmlns:a16="http://schemas.microsoft.com/office/drawing/2014/main" id="{6A3E5EEF-A8B7-AF40-B03E-E545C857C49B}"/>
              </a:ext>
            </a:extLst>
          </p:cNvPr>
          <p:cNvCxnSpPr>
            <a:cxnSpLocks/>
          </p:cNvCxnSpPr>
          <p:nvPr/>
        </p:nvCxnSpPr>
        <p:spPr>
          <a:xfrm>
            <a:off x="609601" y="1071722"/>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7388E95B-B978-9FE1-37A9-8EC8A9446460}"/>
              </a:ext>
            </a:extLst>
          </p:cNvPr>
          <p:cNvPicPr>
            <a:picLocks noChangeAspect="1"/>
          </p:cNvPicPr>
          <p:nvPr/>
        </p:nvPicPr>
        <p:blipFill>
          <a:blip r:embed="rId3"/>
          <a:srcRect/>
          <a:stretch/>
        </p:blipFill>
        <p:spPr>
          <a:xfrm>
            <a:off x="0" y="758581"/>
            <a:ext cx="7893365" cy="6099419"/>
          </a:xfrm>
          <a:prstGeom prst="rect">
            <a:avLst/>
          </a:prstGeom>
        </p:spPr>
      </p:pic>
      <p:pic>
        <p:nvPicPr>
          <p:cNvPr id="13" name="Picture 12" descr="A close-up of a document&#10;&#10;Description automatically generated">
            <a:extLst>
              <a:ext uri="{FF2B5EF4-FFF2-40B4-BE49-F238E27FC236}">
                <a16:creationId xmlns:a16="http://schemas.microsoft.com/office/drawing/2014/main" id="{C904D14B-7772-80F3-D26F-0BB5CD507E8C}"/>
              </a:ext>
            </a:extLst>
          </p:cNvPr>
          <p:cNvPicPr>
            <a:picLocks noChangeAspect="1"/>
          </p:cNvPicPr>
          <p:nvPr/>
        </p:nvPicPr>
        <p:blipFill>
          <a:blip r:embed="rId4"/>
          <a:stretch>
            <a:fillRect/>
          </a:stretch>
        </p:blipFill>
        <p:spPr>
          <a:xfrm>
            <a:off x="7305174" y="3318479"/>
            <a:ext cx="4776589" cy="2467798"/>
          </a:xfrm>
          <a:prstGeom prst="rect">
            <a:avLst/>
          </a:prstGeom>
        </p:spPr>
      </p:pic>
      <p:sp>
        <p:nvSpPr>
          <p:cNvPr id="3" name="TextBox 2">
            <a:extLst>
              <a:ext uri="{FF2B5EF4-FFF2-40B4-BE49-F238E27FC236}">
                <a16:creationId xmlns:a16="http://schemas.microsoft.com/office/drawing/2014/main" id="{C85588DB-7F14-1E1D-8EC1-E55C98EC505C}"/>
              </a:ext>
            </a:extLst>
          </p:cNvPr>
          <p:cNvSpPr txBox="1"/>
          <p:nvPr/>
        </p:nvSpPr>
        <p:spPr>
          <a:xfrm>
            <a:off x="144544" y="6576793"/>
            <a:ext cx="4073667" cy="215444"/>
          </a:xfrm>
          <a:prstGeom prst="rect">
            <a:avLst/>
          </a:prstGeom>
          <a:noFill/>
        </p:spPr>
        <p:txBody>
          <a:bodyPr wrap="square">
            <a:spAutoFit/>
          </a:bodyPr>
          <a:lstStyle/>
          <a:p>
            <a:pPr marL="0" marR="0">
              <a:spcBef>
                <a:spcPts val="0"/>
              </a:spcBef>
              <a:spcAft>
                <a:spcPts val="0"/>
              </a:spcAft>
            </a:pPr>
            <a:r>
              <a:rPr lang="en-US" sz="800" kern="100" dirty="0">
                <a:effectLst/>
                <a:latin typeface="Aptos" panose="020B0004020202020204" pitchFamily="34" charset="0"/>
                <a:ea typeface="Aptos" panose="020B0004020202020204" pitchFamily="34" charset="0"/>
                <a:cs typeface="Times New Roman" panose="02020603050405020304" pitchFamily="18" charset="0"/>
              </a:rPr>
              <a:t>© 2021 Overeaters Anonymous, Inc. Board-approved. All rights reserved. Rev 10/2024</a:t>
            </a:r>
          </a:p>
        </p:txBody>
      </p:sp>
      <p:pic>
        <p:nvPicPr>
          <p:cNvPr id="4" name="Picture 3" descr="A close up of a text&#10;&#10;Description automatically generated">
            <a:extLst>
              <a:ext uri="{FF2B5EF4-FFF2-40B4-BE49-F238E27FC236}">
                <a16:creationId xmlns:a16="http://schemas.microsoft.com/office/drawing/2014/main" id="{5CA81490-1892-6264-F031-DFAA4C99FA84}"/>
              </a:ext>
            </a:extLst>
          </p:cNvPr>
          <p:cNvPicPr>
            <a:picLocks noChangeAspect="1"/>
          </p:cNvPicPr>
          <p:nvPr/>
        </p:nvPicPr>
        <p:blipFill>
          <a:blip r:embed="rId5"/>
          <a:stretch>
            <a:fillRect/>
          </a:stretch>
        </p:blipFill>
        <p:spPr>
          <a:xfrm>
            <a:off x="6898868" y="1263541"/>
            <a:ext cx="5052069" cy="1978422"/>
          </a:xfrm>
          <a:prstGeom prst="rect">
            <a:avLst/>
          </a:prstGeom>
        </p:spPr>
      </p:pic>
    </p:spTree>
    <p:extLst>
      <p:ext uri="{BB962C8B-B14F-4D97-AF65-F5344CB8AC3E}">
        <p14:creationId xmlns:p14="http://schemas.microsoft.com/office/powerpoint/2010/main" val="7721086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3" descr="Chart, funnel chart&#10;&#10;Description automatically generated">
            <a:extLst>
              <a:ext uri="{FF2B5EF4-FFF2-40B4-BE49-F238E27FC236}">
                <a16:creationId xmlns:a16="http://schemas.microsoft.com/office/drawing/2014/main" id="{E28E3E82-F7E4-C039-FFD6-DD5D9B75705E}"/>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6867" t="-4545"/>
          <a:stretch/>
        </p:blipFill>
        <p:spPr>
          <a:xfrm>
            <a:off x="-215323" y="-30019"/>
            <a:ext cx="9089422" cy="6235023"/>
          </a:xfrm>
          <a:prstGeom prst="rect">
            <a:avLst/>
          </a:prstGeom>
        </p:spPr>
      </p:pic>
      <p:sp>
        <p:nvSpPr>
          <p:cNvPr id="50" name="Slide Number Placeholder 1">
            <a:extLst>
              <a:ext uri="{FF2B5EF4-FFF2-40B4-BE49-F238E27FC236}">
                <a16:creationId xmlns:a16="http://schemas.microsoft.com/office/drawing/2014/main" id="{4A7155B3-098C-394C-A211-02A9035D83E4}"/>
              </a:ext>
            </a:extLst>
          </p:cNvPr>
          <p:cNvSpPr>
            <a:spLocks noGrp="1"/>
          </p:cNvSpPr>
          <p:nvPr>
            <p:ph type="sldNum" sz="quarter" idx="12"/>
          </p:nvPr>
        </p:nvSpPr>
        <p:spPr>
          <a:xfrm>
            <a:off x="8610600" y="6356350"/>
            <a:ext cx="3436856" cy="365125"/>
          </a:xfrm>
        </p:spPr>
        <p:txBody>
          <a:bodyPr/>
          <a:lstStyle/>
          <a:p>
            <a:fld id="{EA0A81FB-CD6F-0043-BC2D-C489F657A805}" type="slidenum">
              <a:rPr lang="en-US" smtClean="0"/>
              <a:t>44</a:t>
            </a:fld>
            <a:endParaRPr lang="en-US" dirty="0"/>
          </a:p>
        </p:txBody>
      </p:sp>
      <p:sp>
        <p:nvSpPr>
          <p:cNvPr id="51" name="Title 1">
            <a:extLst>
              <a:ext uri="{FF2B5EF4-FFF2-40B4-BE49-F238E27FC236}">
                <a16:creationId xmlns:a16="http://schemas.microsoft.com/office/drawing/2014/main" id="{27BD9582-6D17-E44E-8D73-B3EA752D8A76}"/>
              </a:ext>
            </a:extLst>
          </p:cNvPr>
          <p:cNvSpPr txBox="1">
            <a:spLocks/>
          </p:cNvSpPr>
          <p:nvPr/>
        </p:nvSpPr>
        <p:spPr>
          <a:xfrm>
            <a:off x="571500" y="474887"/>
            <a:ext cx="11328399"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OVERALL SERVICE STRUCTURE</a:t>
            </a:r>
          </a:p>
        </p:txBody>
      </p:sp>
      <p:cxnSp>
        <p:nvCxnSpPr>
          <p:cNvPr id="53" name="Straight Connector 52">
            <a:extLst>
              <a:ext uri="{FF2B5EF4-FFF2-40B4-BE49-F238E27FC236}">
                <a16:creationId xmlns:a16="http://schemas.microsoft.com/office/drawing/2014/main" id="{6487F37E-7CDD-5844-B034-4CB9C4DA36A8}"/>
              </a:ext>
            </a:extLst>
          </p:cNvPr>
          <p:cNvCxnSpPr>
            <a:cxnSpLocks/>
          </p:cNvCxnSpPr>
          <p:nvPr/>
        </p:nvCxnSpPr>
        <p:spPr>
          <a:xfrm>
            <a:off x="609601" y="1071722"/>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F2A34E67-F16E-A044-B082-4642B62659C8}"/>
              </a:ext>
            </a:extLst>
          </p:cNvPr>
          <p:cNvSpPr/>
          <p:nvPr/>
        </p:nvSpPr>
        <p:spPr>
          <a:xfrm>
            <a:off x="3728564" y="5110245"/>
            <a:ext cx="928477" cy="253916"/>
          </a:xfrm>
          <a:prstGeom prst="rect">
            <a:avLst/>
          </a:prstGeom>
        </p:spPr>
        <p:txBody>
          <a:bodyPr wrap="square">
            <a:spAutoFit/>
          </a:bodyPr>
          <a:lstStyle/>
          <a:p>
            <a:pPr algn="ctr"/>
            <a:r>
              <a:rPr lang="en-US" sz="1050" b="1" dirty="0">
                <a:latin typeface="Times New Roman" panose="02020603050405020304" pitchFamily="18" charset="0"/>
                <a:cs typeface="Times New Roman" panose="02020603050405020304" pitchFamily="18" charset="0"/>
              </a:rPr>
              <a:t>BOT</a:t>
            </a:r>
            <a:endParaRPr lang="en-US" sz="1050" b="1" dirty="0"/>
          </a:p>
        </p:txBody>
      </p:sp>
      <p:sp>
        <p:nvSpPr>
          <p:cNvPr id="94" name="Rectangle 93">
            <a:extLst>
              <a:ext uri="{FF2B5EF4-FFF2-40B4-BE49-F238E27FC236}">
                <a16:creationId xmlns:a16="http://schemas.microsoft.com/office/drawing/2014/main" id="{94C1D9B0-37B5-3440-A405-291636744B1B}"/>
              </a:ext>
            </a:extLst>
          </p:cNvPr>
          <p:cNvSpPr/>
          <p:nvPr/>
        </p:nvSpPr>
        <p:spPr>
          <a:xfrm>
            <a:off x="7967916" y="1283368"/>
            <a:ext cx="3963327" cy="5070395"/>
          </a:xfrm>
          <a:prstGeom prst="rect">
            <a:avLst/>
          </a:prstGeom>
        </p:spPr>
        <p:txBody>
          <a:bodyPr wrap="square">
            <a:spAutoFit/>
          </a:bodyPr>
          <a:lstStyle/>
          <a:p>
            <a:pPr>
              <a:spcAft>
                <a:spcPts val="600"/>
              </a:spcAft>
            </a:pPr>
            <a:r>
              <a:rPr lang="en-US" sz="1300" b="1" dirty="0"/>
              <a:t>This service structure chart shows how the various levels provide support for the level above it.</a:t>
            </a:r>
          </a:p>
          <a:p>
            <a:pPr>
              <a:lnSpc>
                <a:spcPct val="90000"/>
              </a:lnSpc>
              <a:spcAft>
                <a:spcPts val="600"/>
              </a:spcAft>
            </a:pPr>
            <a:r>
              <a:rPr lang="en-US" sz="1000" dirty="0"/>
              <a:t>Individuals form groups. </a:t>
            </a:r>
          </a:p>
          <a:p>
            <a:pPr>
              <a:lnSpc>
                <a:spcPct val="90000"/>
              </a:lnSpc>
              <a:spcAft>
                <a:spcPts val="600"/>
              </a:spcAft>
            </a:pPr>
            <a:r>
              <a:rPr lang="en-US" sz="1000" dirty="0"/>
              <a:t>Groups provide support for individual OA members. Together we get better, and we don’t have to do it alone.</a:t>
            </a:r>
          </a:p>
          <a:p>
            <a:pPr>
              <a:lnSpc>
                <a:spcPct val="90000"/>
              </a:lnSpc>
              <a:spcAft>
                <a:spcPts val="600"/>
              </a:spcAft>
            </a:pPr>
            <a:r>
              <a:rPr lang="en-US" sz="1000" dirty="0"/>
              <a:t>Groups form service bodies.</a:t>
            </a:r>
            <a:br>
              <a:rPr lang="en-US" sz="1000" dirty="0"/>
            </a:br>
            <a:r>
              <a:rPr lang="en-US" sz="1000" dirty="0"/>
              <a:t>Affiliated groups get support from the following service bodies:</a:t>
            </a:r>
          </a:p>
          <a:p>
            <a:pPr marL="171450" lvl="0" indent="-171450">
              <a:lnSpc>
                <a:spcPct val="90000"/>
              </a:lnSpc>
              <a:spcAft>
                <a:spcPts val="600"/>
              </a:spcAft>
              <a:buFont typeface="Arial" panose="020B0604020202020204" pitchFamily="34" charset="0"/>
              <a:buChar char="•"/>
            </a:pPr>
            <a:r>
              <a:rPr lang="en-US" sz="1000" dirty="0"/>
              <a:t>Intergroups: An intergroup may maintain a website, provide meeting lists and contact information, organize recovery events, and provide other services.</a:t>
            </a:r>
          </a:p>
          <a:p>
            <a:pPr marL="171450" lvl="0" indent="-171450">
              <a:lnSpc>
                <a:spcPct val="90000"/>
              </a:lnSpc>
              <a:spcAft>
                <a:spcPts val="600"/>
              </a:spcAft>
              <a:buFont typeface="Arial" panose="020B0604020202020204" pitchFamily="34" charset="0"/>
              <a:buChar char="•"/>
            </a:pPr>
            <a:r>
              <a:rPr lang="en-US" sz="1000" spc="-10" dirty="0"/>
              <a:t>National Service Boards: A national service board may provide translated literature and materials, social media, public information, and other services in the local languages and the same types of support as above to all affiliated intergroups and groups of a country. </a:t>
            </a:r>
          </a:p>
          <a:p>
            <a:pPr marL="171450" lvl="0" indent="-171450">
              <a:lnSpc>
                <a:spcPct val="90000"/>
              </a:lnSpc>
              <a:spcAft>
                <a:spcPts val="600"/>
              </a:spcAft>
              <a:buFont typeface="Arial" panose="020B0604020202020204" pitchFamily="34" charset="0"/>
              <a:buChar char="•"/>
            </a:pPr>
            <a:r>
              <a:rPr lang="en-US" sz="1000" dirty="0"/>
              <a:t>Language Service Boards (e.g., Spanish, German) and Specific Focus Service Boards (e.g.. men, 100-pounders, LGBTQ+): Language service boards and specific-focus service boards may also support groups with specific common needs.</a:t>
            </a:r>
          </a:p>
          <a:p>
            <a:pPr marL="171450" lvl="0" indent="-171450">
              <a:lnSpc>
                <a:spcPct val="90000"/>
              </a:lnSpc>
              <a:spcAft>
                <a:spcPts val="600"/>
              </a:spcAft>
              <a:buFont typeface="Arial" panose="020B0604020202020204" pitchFamily="34" charset="0"/>
              <a:buChar char="•"/>
            </a:pPr>
            <a:r>
              <a:rPr lang="en-US" sz="1000" dirty="0"/>
              <a:t>Regions provide support for all types of service boards (if LSBs and SFSBs choose to affiliate with the region).</a:t>
            </a:r>
          </a:p>
          <a:p>
            <a:pPr>
              <a:lnSpc>
                <a:spcPct val="90000"/>
              </a:lnSpc>
              <a:spcAft>
                <a:spcPts val="600"/>
              </a:spcAft>
            </a:pPr>
            <a:r>
              <a:rPr lang="en-US" sz="1000" dirty="0"/>
              <a:t>The World Service Business Conference is comprised of delegates from intergroups, service boards, and regions. The trustees are also delegates. WSBC delegates make decisions for the common welfare of OA as a whole.</a:t>
            </a:r>
          </a:p>
          <a:p>
            <a:pPr>
              <a:lnSpc>
                <a:spcPct val="90000"/>
              </a:lnSpc>
              <a:spcAft>
                <a:spcPts val="600"/>
              </a:spcAft>
            </a:pPr>
            <a:r>
              <a:rPr lang="en-US" sz="1000" b="0" i="0" u="none" strike="noStrike" dirty="0">
                <a:solidFill>
                  <a:srgbClr val="000000"/>
                </a:solidFill>
                <a:effectLst/>
                <a:latin typeface="Calibri" panose="020F0502020204030204" pitchFamily="34" charset="0"/>
              </a:rPr>
              <a:t>The Board of Trustees is composed of sixteen trustees. Ten of the trustees act as liaisons between an OA geographic or virtual region and world service. Trustees serving as board officers and up to five additional trustees compose the Executive Committee. Some trustees may serve as both a liaison and on the Executive Committee. The board carries out the decisions of the WSBC.</a:t>
            </a:r>
            <a:endParaRPr lang="en-US" sz="1000" b="1" i="1" dirty="0"/>
          </a:p>
        </p:txBody>
      </p:sp>
      <p:grpSp>
        <p:nvGrpSpPr>
          <p:cNvPr id="52" name="Group 51">
            <a:extLst>
              <a:ext uri="{FF2B5EF4-FFF2-40B4-BE49-F238E27FC236}">
                <a16:creationId xmlns:a16="http://schemas.microsoft.com/office/drawing/2014/main" id="{8BFC9326-2FB1-3F4C-B5C5-50D7D485D3E3}"/>
              </a:ext>
            </a:extLst>
          </p:cNvPr>
          <p:cNvGrpSpPr/>
          <p:nvPr/>
        </p:nvGrpSpPr>
        <p:grpSpPr>
          <a:xfrm>
            <a:off x="1881395" y="5250740"/>
            <a:ext cx="1782746" cy="871589"/>
            <a:chOff x="3218766" y="5465498"/>
            <a:chExt cx="2183464" cy="1067503"/>
          </a:xfrm>
        </p:grpSpPr>
        <p:grpSp>
          <p:nvGrpSpPr>
            <p:cNvPr id="95" name="Group 94">
              <a:extLst>
                <a:ext uri="{FF2B5EF4-FFF2-40B4-BE49-F238E27FC236}">
                  <a16:creationId xmlns:a16="http://schemas.microsoft.com/office/drawing/2014/main" id="{2CA103D8-DC5A-E64D-9D31-06442E50C721}"/>
                </a:ext>
              </a:extLst>
            </p:cNvPr>
            <p:cNvGrpSpPr/>
            <p:nvPr/>
          </p:nvGrpSpPr>
          <p:grpSpPr>
            <a:xfrm>
              <a:off x="3218766" y="5465498"/>
              <a:ext cx="2181569" cy="763898"/>
              <a:chOff x="3218766" y="5465498"/>
              <a:chExt cx="2181569" cy="763898"/>
            </a:xfrm>
          </p:grpSpPr>
          <p:pic>
            <p:nvPicPr>
              <p:cNvPr id="98" name="Graphic 97">
                <a:extLst>
                  <a:ext uri="{FF2B5EF4-FFF2-40B4-BE49-F238E27FC236}">
                    <a16:creationId xmlns:a16="http://schemas.microsoft.com/office/drawing/2014/main" id="{273D10A4-7915-DD4D-AC3A-2445A166CCF8}"/>
                  </a:ext>
                </a:extLst>
              </p:cNvPr>
              <p:cNvPicPr>
                <a:picLocks noChangeAspect="1"/>
              </p:cNvPicPr>
              <p:nvPr/>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l="10033" t="32334" r="10656" b="15940"/>
              <a:stretch/>
            </p:blipFill>
            <p:spPr>
              <a:xfrm>
                <a:off x="4908195" y="5885026"/>
                <a:ext cx="455060" cy="209772"/>
              </a:xfrm>
              <a:prstGeom prst="rect">
                <a:avLst/>
              </a:prstGeom>
            </p:spPr>
          </p:pic>
          <p:pic>
            <p:nvPicPr>
              <p:cNvPr id="99" name="Graphic 98">
                <a:extLst>
                  <a:ext uri="{FF2B5EF4-FFF2-40B4-BE49-F238E27FC236}">
                    <a16:creationId xmlns:a16="http://schemas.microsoft.com/office/drawing/2014/main" id="{D6780E02-0D08-6940-9602-B8718122DE05}"/>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t="16747" b="8433"/>
              <a:stretch/>
            </p:blipFill>
            <p:spPr>
              <a:xfrm>
                <a:off x="4869793" y="5881457"/>
                <a:ext cx="530542" cy="223273"/>
              </a:xfrm>
              <a:prstGeom prst="rect">
                <a:avLst/>
              </a:prstGeom>
            </p:spPr>
          </p:pic>
          <p:pic>
            <p:nvPicPr>
              <p:cNvPr id="100" name="Picture 99">
                <a:extLst>
                  <a:ext uri="{FF2B5EF4-FFF2-40B4-BE49-F238E27FC236}">
                    <a16:creationId xmlns:a16="http://schemas.microsoft.com/office/drawing/2014/main" id="{0B3566BC-D95D-EF43-A283-45711B9F845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5673" t="38477" r="3560"/>
              <a:stretch/>
            </p:blipFill>
            <p:spPr>
              <a:xfrm>
                <a:off x="3218766" y="5465498"/>
                <a:ext cx="1652928" cy="763898"/>
              </a:xfrm>
              <a:prstGeom prst="rect">
                <a:avLst/>
              </a:prstGeom>
            </p:spPr>
          </p:pic>
        </p:grpSp>
        <p:sp>
          <p:nvSpPr>
            <p:cNvPr id="96" name="Title 1">
              <a:extLst>
                <a:ext uri="{FF2B5EF4-FFF2-40B4-BE49-F238E27FC236}">
                  <a16:creationId xmlns:a16="http://schemas.microsoft.com/office/drawing/2014/main" id="{8CC37611-469F-F546-BAF4-8EAD9E4B8CD5}"/>
                </a:ext>
              </a:extLst>
            </p:cNvPr>
            <p:cNvSpPr txBox="1">
              <a:spLocks/>
            </p:cNvSpPr>
            <p:nvPr/>
          </p:nvSpPr>
          <p:spPr>
            <a:xfrm>
              <a:off x="3262615" y="6124591"/>
              <a:ext cx="2139615" cy="112892"/>
            </a:xfrm>
            <a:prstGeom prst="rect">
              <a:avLst/>
            </a:prstGeom>
            <a:solidFill>
              <a:srgbClr val="00206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tabLst>
                  <a:tab pos="5429250" algn="l"/>
                </a:tabLst>
              </a:pPr>
              <a:endParaRPr lang="en-US" sz="1200" b="1" dirty="0">
                <a:latin typeface="Times New Roman" panose="02020603050405020304" pitchFamily="18" charset="0"/>
                <a:cs typeface="Times New Roman" panose="02020603050405020304" pitchFamily="18" charset="0"/>
              </a:endParaRPr>
            </a:p>
          </p:txBody>
        </p:sp>
        <p:sp>
          <p:nvSpPr>
            <p:cNvPr id="97" name="Rectangle 96">
              <a:extLst>
                <a:ext uri="{FF2B5EF4-FFF2-40B4-BE49-F238E27FC236}">
                  <a16:creationId xmlns:a16="http://schemas.microsoft.com/office/drawing/2014/main" id="{41F16F44-D4C2-C743-9A6C-F0BB686FB08D}"/>
                </a:ext>
              </a:extLst>
            </p:cNvPr>
            <p:cNvSpPr/>
            <p:nvPr/>
          </p:nvSpPr>
          <p:spPr>
            <a:xfrm>
              <a:off x="4378379" y="6225224"/>
              <a:ext cx="1015019" cy="307777"/>
            </a:xfrm>
            <a:prstGeom prst="rect">
              <a:avLst/>
            </a:prstGeom>
          </p:spPr>
          <p:txBody>
            <a:bodyPr wrap="none">
              <a:spAutoFit/>
            </a:bodyPr>
            <a:lstStyle/>
            <a:p>
              <a:pPr algn="ctr">
                <a:tabLst>
                  <a:tab pos="5429250" algn="l"/>
                </a:tabLst>
              </a:pPr>
              <a:r>
                <a:rPr lang="en-US" sz="1400" b="1" dirty="0">
                  <a:latin typeface="Times New Roman" panose="02020603050405020304" pitchFamily="18" charset="0"/>
                  <a:cs typeface="Times New Roman" panose="02020603050405020304" pitchFamily="18" charset="0"/>
                </a:rPr>
                <a:t>WSO Staff</a:t>
              </a:r>
            </a:p>
          </p:txBody>
        </p:sp>
      </p:grpSp>
      <p:grpSp>
        <p:nvGrpSpPr>
          <p:cNvPr id="4" name="Group 3">
            <a:extLst>
              <a:ext uri="{FF2B5EF4-FFF2-40B4-BE49-F238E27FC236}">
                <a16:creationId xmlns:a16="http://schemas.microsoft.com/office/drawing/2014/main" id="{875A18F9-C9BB-2AE3-5DAA-C98F1D078215}"/>
              </a:ext>
            </a:extLst>
          </p:cNvPr>
          <p:cNvGrpSpPr/>
          <p:nvPr/>
        </p:nvGrpSpPr>
        <p:grpSpPr>
          <a:xfrm>
            <a:off x="4079812" y="5714237"/>
            <a:ext cx="3384554" cy="271629"/>
            <a:chOff x="5844076" y="5498775"/>
            <a:chExt cx="3152049" cy="271629"/>
          </a:xfrm>
        </p:grpSpPr>
        <p:cxnSp>
          <p:nvCxnSpPr>
            <p:cNvPr id="5" name="Straight Connector 4">
              <a:extLst>
                <a:ext uri="{FF2B5EF4-FFF2-40B4-BE49-F238E27FC236}">
                  <a16:creationId xmlns:a16="http://schemas.microsoft.com/office/drawing/2014/main" id="{3866CF5E-3E40-A8EC-18A3-0A02E1CBA9D5}"/>
                </a:ext>
              </a:extLst>
            </p:cNvPr>
            <p:cNvCxnSpPr>
              <a:cxnSpLocks/>
            </p:cNvCxnSpPr>
            <p:nvPr/>
          </p:nvCxnSpPr>
          <p:spPr>
            <a:xfrm>
              <a:off x="5844076" y="5652705"/>
              <a:ext cx="1889557" cy="0"/>
            </a:xfrm>
            <a:prstGeom prst="line">
              <a:avLst/>
            </a:prstGeom>
            <a:ln w="15875">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3E7AAA6A-F979-9E2F-3C4C-3C036B96737D}"/>
                </a:ext>
              </a:extLst>
            </p:cNvPr>
            <p:cNvGrpSpPr/>
            <p:nvPr/>
          </p:nvGrpSpPr>
          <p:grpSpPr>
            <a:xfrm>
              <a:off x="7299182" y="5498775"/>
              <a:ext cx="1696943" cy="271629"/>
              <a:chOff x="7299182" y="5498775"/>
              <a:chExt cx="1696943" cy="271629"/>
            </a:xfrm>
          </p:grpSpPr>
          <p:sp>
            <p:nvSpPr>
              <p:cNvPr id="7" name="Rounded Rectangle 6">
                <a:extLst>
                  <a:ext uri="{FF2B5EF4-FFF2-40B4-BE49-F238E27FC236}">
                    <a16:creationId xmlns:a16="http://schemas.microsoft.com/office/drawing/2014/main" id="{AAAEFD64-43A6-DB5F-BEC7-3C919A38947D}"/>
                  </a:ext>
                </a:extLst>
              </p:cNvPr>
              <p:cNvSpPr/>
              <p:nvPr/>
            </p:nvSpPr>
            <p:spPr>
              <a:xfrm>
                <a:off x="7333715" y="5508794"/>
                <a:ext cx="1526472" cy="261610"/>
              </a:xfrm>
              <a:prstGeom prst="roundRect">
                <a:avLst/>
              </a:prstGeom>
              <a:solidFill>
                <a:srgbClr val="7030A0"/>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A38DCED3-CC7F-D5BD-E1D7-9275EAA228C8}"/>
                  </a:ext>
                </a:extLst>
              </p:cNvPr>
              <p:cNvSpPr txBox="1"/>
              <p:nvPr/>
            </p:nvSpPr>
            <p:spPr>
              <a:xfrm>
                <a:off x="7299182" y="5498775"/>
                <a:ext cx="1696943" cy="253916"/>
              </a:xfrm>
              <a:prstGeom prst="rect">
                <a:avLst/>
              </a:prstGeom>
              <a:noFill/>
            </p:spPr>
            <p:txBody>
              <a:bodyPr wrap="square" rtlCol="0">
                <a:spAutoFit/>
              </a:bodyPr>
              <a:lstStyle/>
              <a:p>
                <a:r>
                  <a:rPr lang="en-US" sz="1050" b="1" dirty="0">
                    <a:solidFill>
                      <a:schemeClr val="bg1"/>
                    </a:solidFill>
                    <a:latin typeface="Times New Roman" panose="02020603050405020304" pitchFamily="18" charset="0"/>
                    <a:cs typeface="Times New Roman" panose="02020603050405020304" pitchFamily="18" charset="0"/>
                  </a:rPr>
                  <a:t>10 Region Trustee Liaisons</a:t>
                </a:r>
              </a:p>
            </p:txBody>
          </p:sp>
        </p:grpSp>
      </p:grpSp>
      <p:grpSp>
        <p:nvGrpSpPr>
          <p:cNvPr id="9" name="Group 8">
            <a:extLst>
              <a:ext uri="{FF2B5EF4-FFF2-40B4-BE49-F238E27FC236}">
                <a16:creationId xmlns:a16="http://schemas.microsoft.com/office/drawing/2014/main" id="{7C24E8A7-701F-0489-AA42-DF5D1F375FA4}"/>
              </a:ext>
            </a:extLst>
          </p:cNvPr>
          <p:cNvGrpSpPr/>
          <p:nvPr/>
        </p:nvGrpSpPr>
        <p:grpSpPr>
          <a:xfrm>
            <a:off x="4465880" y="5306287"/>
            <a:ext cx="1769068" cy="363176"/>
            <a:chOff x="7777485" y="5835829"/>
            <a:chExt cx="1647552" cy="363176"/>
          </a:xfrm>
        </p:grpSpPr>
        <p:cxnSp>
          <p:nvCxnSpPr>
            <p:cNvPr id="10" name="Straight Connector 9">
              <a:extLst>
                <a:ext uri="{FF2B5EF4-FFF2-40B4-BE49-F238E27FC236}">
                  <a16:creationId xmlns:a16="http://schemas.microsoft.com/office/drawing/2014/main" id="{3B4FCEEE-F1D1-0712-01F6-AC4D6EF0A22D}"/>
                </a:ext>
              </a:extLst>
            </p:cNvPr>
            <p:cNvCxnSpPr>
              <a:cxnSpLocks/>
            </p:cNvCxnSpPr>
            <p:nvPr/>
          </p:nvCxnSpPr>
          <p:spPr>
            <a:xfrm>
              <a:off x="7777485" y="6017279"/>
              <a:ext cx="301158" cy="0"/>
            </a:xfrm>
            <a:prstGeom prst="line">
              <a:avLst/>
            </a:prstGeom>
            <a:ln w="15875">
              <a:solidFill>
                <a:srgbClr val="548235"/>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2E2456E6-ED29-7034-102A-7CB78EE8AC95}"/>
                </a:ext>
              </a:extLst>
            </p:cNvPr>
            <p:cNvGrpSpPr/>
            <p:nvPr/>
          </p:nvGrpSpPr>
          <p:grpSpPr>
            <a:xfrm>
              <a:off x="8028100" y="5835829"/>
              <a:ext cx="1396937" cy="363176"/>
              <a:chOff x="8028100" y="5835829"/>
              <a:chExt cx="1396937" cy="363176"/>
            </a:xfrm>
          </p:grpSpPr>
          <p:sp>
            <p:nvSpPr>
              <p:cNvPr id="12" name="Rounded Rectangle 11">
                <a:extLst>
                  <a:ext uri="{FF2B5EF4-FFF2-40B4-BE49-F238E27FC236}">
                    <a16:creationId xmlns:a16="http://schemas.microsoft.com/office/drawing/2014/main" id="{6C7F3EAE-9AF9-E117-E2D0-31C99F1BFB53}"/>
                  </a:ext>
                </a:extLst>
              </p:cNvPr>
              <p:cNvSpPr/>
              <p:nvPr/>
            </p:nvSpPr>
            <p:spPr>
              <a:xfrm>
                <a:off x="8045758" y="5835829"/>
                <a:ext cx="1217315" cy="363176"/>
              </a:xfrm>
              <a:prstGeom prst="roundRect">
                <a:avLst/>
              </a:prstGeom>
              <a:solidFill>
                <a:srgbClr val="548235"/>
              </a:solidFill>
              <a:ln w="1905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1491A44-A249-A374-6FFB-C8F924D06A66}"/>
                  </a:ext>
                </a:extLst>
              </p:cNvPr>
              <p:cNvSpPr txBox="1"/>
              <p:nvPr/>
            </p:nvSpPr>
            <p:spPr>
              <a:xfrm>
                <a:off x="8028100" y="5846460"/>
                <a:ext cx="1396937" cy="350865"/>
              </a:xfrm>
              <a:prstGeom prst="rect">
                <a:avLst/>
              </a:prstGeom>
              <a:noFill/>
            </p:spPr>
            <p:txBody>
              <a:bodyPr wrap="square" rtlCol="0">
                <a:spAutoFit/>
              </a:bodyPr>
              <a:lstStyle/>
              <a:p>
                <a:pPr>
                  <a:lnSpc>
                    <a:spcPct val="80000"/>
                  </a:lnSpc>
                </a:pPr>
                <a:r>
                  <a:rPr lang="en-US" sz="1050" b="1" dirty="0">
                    <a:solidFill>
                      <a:schemeClr val="bg1"/>
                    </a:solidFill>
                    <a:latin typeface="Times New Roman" panose="02020603050405020304" pitchFamily="18" charset="0"/>
                    <a:cs typeface="Times New Roman" panose="02020603050405020304" pitchFamily="18" charset="0"/>
                  </a:rPr>
                  <a:t>Up to 9 Executive Committee Trustees </a:t>
                </a:r>
                <a:r>
                  <a:rPr lang="en-US" sz="1050" dirty="0">
                    <a:solidFill>
                      <a:schemeClr val="bg1"/>
                    </a:solidFill>
                    <a:latin typeface="Times New Roman" panose="02020603050405020304" pitchFamily="18" charset="0"/>
                    <a:cs typeface="Times New Roman" panose="02020603050405020304" pitchFamily="18" charset="0"/>
                  </a:rPr>
                  <a:t>  </a:t>
                </a:r>
              </a:p>
            </p:txBody>
          </p:sp>
        </p:grpSp>
      </p:grpSp>
      <p:grpSp>
        <p:nvGrpSpPr>
          <p:cNvPr id="14" name="Group 13">
            <a:extLst>
              <a:ext uri="{FF2B5EF4-FFF2-40B4-BE49-F238E27FC236}">
                <a16:creationId xmlns:a16="http://schemas.microsoft.com/office/drawing/2014/main" id="{74711A23-610F-B10D-E301-7430F2B18D31}"/>
              </a:ext>
            </a:extLst>
          </p:cNvPr>
          <p:cNvGrpSpPr/>
          <p:nvPr/>
        </p:nvGrpSpPr>
        <p:grpSpPr>
          <a:xfrm>
            <a:off x="4649503" y="4996101"/>
            <a:ext cx="3068310" cy="262716"/>
            <a:chOff x="6979063" y="5507688"/>
            <a:chExt cx="2857533" cy="262716"/>
          </a:xfrm>
        </p:grpSpPr>
        <p:cxnSp>
          <p:nvCxnSpPr>
            <p:cNvPr id="15" name="Straight Connector 14">
              <a:extLst>
                <a:ext uri="{FF2B5EF4-FFF2-40B4-BE49-F238E27FC236}">
                  <a16:creationId xmlns:a16="http://schemas.microsoft.com/office/drawing/2014/main" id="{72CC666D-CCC9-B601-39DD-5CDAA9D60656}"/>
                </a:ext>
              </a:extLst>
            </p:cNvPr>
            <p:cNvCxnSpPr>
              <a:cxnSpLocks/>
            </p:cNvCxnSpPr>
            <p:nvPr/>
          </p:nvCxnSpPr>
          <p:spPr>
            <a:xfrm flipV="1">
              <a:off x="6979063" y="5645989"/>
              <a:ext cx="753879" cy="91047"/>
            </a:xfrm>
            <a:prstGeom prst="line">
              <a:avLst/>
            </a:prstGeom>
            <a:ln w="15875">
              <a:solidFill>
                <a:srgbClr val="F4B18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84441887-DDE4-ED44-A2ED-73FFF79AD544}"/>
                </a:ext>
              </a:extLst>
            </p:cNvPr>
            <p:cNvGrpSpPr/>
            <p:nvPr/>
          </p:nvGrpSpPr>
          <p:grpSpPr>
            <a:xfrm>
              <a:off x="7705015" y="5507688"/>
              <a:ext cx="2131581" cy="262716"/>
              <a:chOff x="7705015" y="5507688"/>
              <a:chExt cx="2131581" cy="262716"/>
            </a:xfrm>
          </p:grpSpPr>
          <p:sp>
            <p:nvSpPr>
              <p:cNvPr id="17" name="Rounded Rectangle 16">
                <a:extLst>
                  <a:ext uri="{FF2B5EF4-FFF2-40B4-BE49-F238E27FC236}">
                    <a16:creationId xmlns:a16="http://schemas.microsoft.com/office/drawing/2014/main" id="{DAA1D0B7-E283-EEA6-D35A-8FD2F939A051}"/>
                  </a:ext>
                </a:extLst>
              </p:cNvPr>
              <p:cNvSpPr/>
              <p:nvPr/>
            </p:nvSpPr>
            <p:spPr>
              <a:xfrm>
                <a:off x="7730779" y="5508794"/>
                <a:ext cx="2068177" cy="261610"/>
              </a:xfrm>
              <a:prstGeom prst="roundRect">
                <a:avLst/>
              </a:prstGeom>
              <a:solidFill>
                <a:srgbClr val="F4B183">
                  <a:alpha val="83434"/>
                </a:srgbClr>
              </a:solidFill>
              <a:ln w="19050">
                <a:solidFill>
                  <a:srgbClr val="F4B183">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50B524DF-D2A7-CC16-F1F2-C76CDE083CB1}"/>
                  </a:ext>
                </a:extLst>
              </p:cNvPr>
              <p:cNvSpPr txBox="1"/>
              <p:nvPr/>
            </p:nvSpPr>
            <p:spPr>
              <a:xfrm>
                <a:off x="7705015" y="5507688"/>
                <a:ext cx="2131581" cy="261610"/>
              </a:xfrm>
              <a:prstGeom prst="rect">
                <a:avLst/>
              </a:prstGeom>
              <a:noFill/>
              <a:ln>
                <a:noFill/>
              </a:ln>
            </p:spPr>
            <p:txBody>
              <a:bodyPr wrap="square" rtlCol="0">
                <a:spAutoFit/>
              </a:bodyPr>
              <a:lstStyle/>
              <a:p>
                <a:r>
                  <a:rPr lang="en-US" sz="1050" b="1" dirty="0">
                    <a:latin typeface="Times New Roman" panose="02020603050405020304" pitchFamily="18" charset="0"/>
                    <a:cs typeface="Times New Roman" panose="02020603050405020304" pitchFamily="18" charset="0"/>
                  </a:rPr>
                  <a:t>16 Total Board of Trustees Members</a:t>
                </a:r>
              </a:p>
            </p:txBody>
          </p:sp>
        </p:grpSp>
      </p:grpSp>
      <p:grpSp>
        <p:nvGrpSpPr>
          <p:cNvPr id="19" name="Group 18">
            <a:extLst>
              <a:ext uri="{FF2B5EF4-FFF2-40B4-BE49-F238E27FC236}">
                <a16:creationId xmlns:a16="http://schemas.microsoft.com/office/drawing/2014/main" id="{973D550B-A700-981D-49FC-5392149A6023}"/>
              </a:ext>
            </a:extLst>
          </p:cNvPr>
          <p:cNvGrpSpPr/>
          <p:nvPr/>
        </p:nvGrpSpPr>
        <p:grpSpPr>
          <a:xfrm>
            <a:off x="4200298" y="5948044"/>
            <a:ext cx="1441950" cy="238386"/>
            <a:chOff x="7650300" y="5835829"/>
            <a:chExt cx="1342904" cy="238386"/>
          </a:xfrm>
        </p:grpSpPr>
        <p:cxnSp>
          <p:nvCxnSpPr>
            <p:cNvPr id="20" name="Straight Connector 19">
              <a:extLst>
                <a:ext uri="{FF2B5EF4-FFF2-40B4-BE49-F238E27FC236}">
                  <a16:creationId xmlns:a16="http://schemas.microsoft.com/office/drawing/2014/main" id="{A9EC4570-CCB5-4051-7CA0-207E8A528466}"/>
                </a:ext>
              </a:extLst>
            </p:cNvPr>
            <p:cNvCxnSpPr>
              <a:cxnSpLocks/>
            </p:cNvCxnSpPr>
            <p:nvPr/>
          </p:nvCxnSpPr>
          <p:spPr>
            <a:xfrm>
              <a:off x="7650300" y="5889861"/>
              <a:ext cx="428343" cy="0"/>
            </a:xfrm>
            <a:prstGeom prst="line">
              <a:avLst/>
            </a:prstGeom>
            <a:ln w="15875">
              <a:solidFill>
                <a:srgbClr val="4D3F3F"/>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F438DEEE-B54B-57CD-72BB-BEEBE9F2C8C7}"/>
                </a:ext>
              </a:extLst>
            </p:cNvPr>
            <p:cNvGrpSpPr/>
            <p:nvPr/>
          </p:nvGrpSpPr>
          <p:grpSpPr>
            <a:xfrm>
              <a:off x="8028100" y="5835829"/>
              <a:ext cx="965104" cy="238386"/>
              <a:chOff x="8028100" y="5835829"/>
              <a:chExt cx="965104" cy="238386"/>
            </a:xfrm>
          </p:grpSpPr>
          <p:sp>
            <p:nvSpPr>
              <p:cNvPr id="22" name="Rounded Rectangle 21">
                <a:extLst>
                  <a:ext uri="{FF2B5EF4-FFF2-40B4-BE49-F238E27FC236}">
                    <a16:creationId xmlns:a16="http://schemas.microsoft.com/office/drawing/2014/main" id="{25519EE9-6A60-FC1A-7A72-49CC210EB2AB}"/>
                  </a:ext>
                </a:extLst>
              </p:cNvPr>
              <p:cNvSpPr/>
              <p:nvPr/>
            </p:nvSpPr>
            <p:spPr>
              <a:xfrm>
                <a:off x="8045760" y="5835829"/>
                <a:ext cx="868529" cy="238386"/>
              </a:xfrm>
              <a:prstGeom prst="roundRect">
                <a:avLst/>
              </a:prstGeom>
              <a:solidFill>
                <a:srgbClr val="4D3F3F"/>
              </a:solidFill>
              <a:ln w="19050">
                <a:solidFill>
                  <a:srgbClr val="4D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E54F915C-9C7E-4857-CC1A-BDC7757D1564}"/>
                  </a:ext>
                </a:extLst>
              </p:cNvPr>
              <p:cNvSpPr txBox="1"/>
              <p:nvPr/>
            </p:nvSpPr>
            <p:spPr>
              <a:xfrm>
                <a:off x="8028100" y="5846460"/>
                <a:ext cx="965104" cy="221599"/>
              </a:xfrm>
              <a:prstGeom prst="rect">
                <a:avLst/>
              </a:prstGeom>
              <a:noFill/>
            </p:spPr>
            <p:txBody>
              <a:bodyPr wrap="square" rtlCol="0">
                <a:spAutoFit/>
              </a:bodyPr>
              <a:lstStyle/>
              <a:p>
                <a:pPr>
                  <a:lnSpc>
                    <a:spcPct val="80000"/>
                  </a:lnSpc>
                </a:pPr>
                <a:r>
                  <a:rPr lang="en-US" sz="1050" b="1" dirty="0">
                    <a:solidFill>
                      <a:schemeClr val="bg1"/>
                    </a:solidFill>
                    <a:latin typeface="Times New Roman" panose="02020603050405020304" pitchFamily="18" charset="0"/>
                    <a:cs typeface="Times New Roman" panose="02020603050405020304" pitchFamily="18" charset="0"/>
                  </a:rPr>
                  <a:t>Serve on Both</a:t>
                </a:r>
                <a:endParaRPr lang="en-US" sz="1050" dirty="0">
                  <a:solidFill>
                    <a:schemeClr val="bg1"/>
                  </a:solidFill>
                  <a:latin typeface="Times New Roman" panose="02020603050405020304" pitchFamily="18" charset="0"/>
                  <a:cs typeface="Times New Roman" panose="02020603050405020304" pitchFamily="18" charset="0"/>
                </a:endParaRPr>
              </a:p>
            </p:txBody>
          </p:sp>
        </p:grpSp>
      </p:grpSp>
      <p:cxnSp>
        <p:nvCxnSpPr>
          <p:cNvPr id="25" name="Straight Connector 24">
            <a:extLst>
              <a:ext uri="{FF2B5EF4-FFF2-40B4-BE49-F238E27FC236}">
                <a16:creationId xmlns:a16="http://schemas.microsoft.com/office/drawing/2014/main" id="{B5701CEA-68E1-D069-2F6A-9B740F04FF66}"/>
              </a:ext>
            </a:extLst>
          </p:cNvPr>
          <p:cNvCxnSpPr>
            <a:cxnSpLocks/>
          </p:cNvCxnSpPr>
          <p:nvPr/>
        </p:nvCxnSpPr>
        <p:spPr>
          <a:xfrm>
            <a:off x="4083562" y="5590360"/>
            <a:ext cx="0" cy="284267"/>
          </a:xfrm>
          <a:prstGeom prst="line">
            <a:avLst/>
          </a:prstGeom>
          <a:ln w="15875">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AB13C27-5750-B35A-3659-59E7E73BD4E1}"/>
              </a:ext>
            </a:extLst>
          </p:cNvPr>
          <p:cNvCxnSpPr>
            <a:cxnSpLocks/>
          </p:cNvCxnSpPr>
          <p:nvPr/>
        </p:nvCxnSpPr>
        <p:spPr>
          <a:xfrm>
            <a:off x="4196550" y="5568141"/>
            <a:ext cx="0" cy="441464"/>
          </a:xfrm>
          <a:prstGeom prst="line">
            <a:avLst/>
          </a:prstGeom>
          <a:ln w="15875">
            <a:solidFill>
              <a:srgbClr val="4D3F3F"/>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BE6E53AA-963D-03B3-51A8-E5BA5503A7B6}"/>
              </a:ext>
            </a:extLst>
          </p:cNvPr>
          <p:cNvGrpSpPr/>
          <p:nvPr/>
        </p:nvGrpSpPr>
        <p:grpSpPr>
          <a:xfrm>
            <a:off x="363030" y="1646040"/>
            <a:ext cx="891278" cy="240841"/>
            <a:chOff x="8050719" y="5835829"/>
            <a:chExt cx="830058" cy="240841"/>
          </a:xfrm>
        </p:grpSpPr>
        <p:cxnSp>
          <p:nvCxnSpPr>
            <p:cNvPr id="39" name="Straight Connector 38">
              <a:extLst>
                <a:ext uri="{FF2B5EF4-FFF2-40B4-BE49-F238E27FC236}">
                  <a16:creationId xmlns:a16="http://schemas.microsoft.com/office/drawing/2014/main" id="{9E4C7CE0-E196-9569-89EA-1FB9127481EA}"/>
                </a:ext>
              </a:extLst>
            </p:cNvPr>
            <p:cNvCxnSpPr>
              <a:cxnSpLocks/>
            </p:cNvCxnSpPr>
            <p:nvPr/>
          </p:nvCxnSpPr>
          <p:spPr>
            <a:xfrm>
              <a:off x="8558457" y="5889861"/>
              <a:ext cx="322320"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6705FE81-BA85-D08C-DACE-E23CD66DE142}"/>
                </a:ext>
              </a:extLst>
            </p:cNvPr>
            <p:cNvGrpSpPr/>
            <p:nvPr/>
          </p:nvGrpSpPr>
          <p:grpSpPr>
            <a:xfrm>
              <a:off x="8050719" y="5835829"/>
              <a:ext cx="612069" cy="240841"/>
              <a:chOff x="8050719" y="5835829"/>
              <a:chExt cx="612069" cy="240841"/>
            </a:xfrm>
          </p:grpSpPr>
          <p:sp>
            <p:nvSpPr>
              <p:cNvPr id="41" name="Rounded Rectangle 40">
                <a:extLst>
                  <a:ext uri="{FF2B5EF4-FFF2-40B4-BE49-F238E27FC236}">
                    <a16:creationId xmlns:a16="http://schemas.microsoft.com/office/drawing/2014/main" id="{07EE6022-53DD-6882-1349-983EE66DB494}"/>
                  </a:ext>
                </a:extLst>
              </p:cNvPr>
              <p:cNvSpPr/>
              <p:nvPr/>
            </p:nvSpPr>
            <p:spPr>
              <a:xfrm>
                <a:off x="8084152" y="5835829"/>
                <a:ext cx="506951" cy="238386"/>
              </a:xfrm>
              <a:prstGeom prst="roundRect">
                <a:avLst/>
              </a:prstGeom>
              <a:solidFill>
                <a:schemeClr val="accent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BAFCA513-32ED-2E6E-0A57-FAFE64D5016E}"/>
                  </a:ext>
                </a:extLst>
              </p:cNvPr>
              <p:cNvSpPr txBox="1"/>
              <p:nvPr/>
            </p:nvSpPr>
            <p:spPr>
              <a:xfrm>
                <a:off x="8050719" y="5855071"/>
                <a:ext cx="612069" cy="221599"/>
              </a:xfrm>
              <a:prstGeom prst="rect">
                <a:avLst/>
              </a:prstGeom>
              <a:noFill/>
            </p:spPr>
            <p:txBody>
              <a:bodyPr wrap="square" rtlCol="0">
                <a:spAutoFit/>
              </a:bodyPr>
              <a:lstStyle/>
              <a:p>
                <a:pPr>
                  <a:lnSpc>
                    <a:spcPct val="80000"/>
                  </a:lnSpc>
                </a:pPr>
                <a:r>
                  <a:rPr lang="en-US" sz="1050" b="1" dirty="0">
                    <a:solidFill>
                      <a:schemeClr val="bg1"/>
                    </a:solidFill>
                    <a:latin typeface="Times New Roman" panose="02020603050405020304" pitchFamily="18" charset="0"/>
                    <a:cs typeface="Times New Roman" panose="02020603050405020304" pitchFamily="18" charset="0"/>
                  </a:rPr>
                  <a:t>Groups</a:t>
                </a:r>
                <a:endParaRPr lang="en-US" sz="1050" dirty="0">
                  <a:solidFill>
                    <a:schemeClr val="bg1"/>
                  </a:solidFill>
                  <a:latin typeface="Times New Roman" panose="02020603050405020304" pitchFamily="18" charset="0"/>
                  <a:cs typeface="Times New Roman" panose="02020603050405020304" pitchFamily="18" charset="0"/>
                </a:endParaRPr>
              </a:p>
            </p:txBody>
          </p:sp>
        </p:grpSp>
      </p:grpSp>
      <p:grpSp>
        <p:nvGrpSpPr>
          <p:cNvPr id="43" name="Group 42">
            <a:extLst>
              <a:ext uri="{FF2B5EF4-FFF2-40B4-BE49-F238E27FC236}">
                <a16:creationId xmlns:a16="http://schemas.microsoft.com/office/drawing/2014/main" id="{CB3483D3-2840-2C47-4CFF-485089CCDF17}"/>
              </a:ext>
            </a:extLst>
          </p:cNvPr>
          <p:cNvGrpSpPr/>
          <p:nvPr/>
        </p:nvGrpSpPr>
        <p:grpSpPr>
          <a:xfrm>
            <a:off x="260756" y="2359128"/>
            <a:ext cx="1779793" cy="367533"/>
            <a:chOff x="8114740" y="5835829"/>
            <a:chExt cx="1657534" cy="367533"/>
          </a:xfrm>
        </p:grpSpPr>
        <p:cxnSp>
          <p:nvCxnSpPr>
            <p:cNvPr id="44" name="Straight Connector 43">
              <a:extLst>
                <a:ext uri="{FF2B5EF4-FFF2-40B4-BE49-F238E27FC236}">
                  <a16:creationId xmlns:a16="http://schemas.microsoft.com/office/drawing/2014/main" id="{DB78AB7C-946C-C51E-0946-90DD6127D094}"/>
                </a:ext>
              </a:extLst>
            </p:cNvPr>
            <p:cNvCxnSpPr>
              <a:cxnSpLocks/>
            </p:cNvCxnSpPr>
            <p:nvPr/>
          </p:nvCxnSpPr>
          <p:spPr>
            <a:xfrm>
              <a:off x="8948215" y="5965486"/>
              <a:ext cx="824059" cy="0"/>
            </a:xfrm>
            <a:prstGeom prst="line">
              <a:avLst/>
            </a:prstGeom>
            <a:ln w="158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45" name="Group 44">
              <a:extLst>
                <a:ext uri="{FF2B5EF4-FFF2-40B4-BE49-F238E27FC236}">
                  <a16:creationId xmlns:a16="http://schemas.microsoft.com/office/drawing/2014/main" id="{C4930E80-FFAB-174F-79AB-0C99F1DE269D}"/>
                </a:ext>
              </a:extLst>
            </p:cNvPr>
            <p:cNvGrpSpPr/>
            <p:nvPr/>
          </p:nvGrpSpPr>
          <p:grpSpPr>
            <a:xfrm>
              <a:off x="8114740" y="5835829"/>
              <a:ext cx="1128775" cy="367533"/>
              <a:chOff x="8114740" y="5835829"/>
              <a:chExt cx="1128775" cy="367533"/>
            </a:xfrm>
          </p:grpSpPr>
          <p:sp>
            <p:nvSpPr>
              <p:cNvPr id="46" name="Rounded Rectangle 45">
                <a:extLst>
                  <a:ext uri="{FF2B5EF4-FFF2-40B4-BE49-F238E27FC236}">
                    <a16:creationId xmlns:a16="http://schemas.microsoft.com/office/drawing/2014/main" id="{2F666C1B-91D7-22DD-4507-86B34BF5C209}"/>
                  </a:ext>
                </a:extLst>
              </p:cNvPr>
              <p:cNvSpPr/>
              <p:nvPr/>
            </p:nvSpPr>
            <p:spPr>
              <a:xfrm>
                <a:off x="8139656" y="5835829"/>
                <a:ext cx="907364" cy="363916"/>
              </a:xfrm>
              <a:prstGeom prst="roundRect">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063B6186-2003-EFCB-41A3-0D952B5D437D}"/>
                  </a:ext>
                </a:extLst>
              </p:cNvPr>
              <p:cNvSpPr txBox="1"/>
              <p:nvPr/>
            </p:nvSpPr>
            <p:spPr>
              <a:xfrm>
                <a:off x="8114740" y="5852497"/>
                <a:ext cx="1128775" cy="350865"/>
              </a:xfrm>
              <a:prstGeom prst="rect">
                <a:avLst/>
              </a:prstGeom>
              <a:noFill/>
              <a:ln>
                <a:noFill/>
              </a:ln>
            </p:spPr>
            <p:txBody>
              <a:bodyPr wrap="square" rtlCol="0">
                <a:spAutoFit/>
              </a:bodyPr>
              <a:lstStyle/>
              <a:p>
                <a:pPr>
                  <a:lnSpc>
                    <a:spcPct val="80000"/>
                  </a:lnSpc>
                </a:pPr>
                <a:r>
                  <a:rPr lang="en-US" sz="1050" b="1" dirty="0">
                    <a:solidFill>
                      <a:schemeClr val="bg1"/>
                    </a:solidFill>
                    <a:latin typeface="Times New Roman" panose="02020603050405020304" pitchFamily="18" charset="0"/>
                    <a:cs typeface="Times New Roman" panose="02020603050405020304" pitchFamily="18" charset="0"/>
                  </a:rPr>
                  <a:t>Intergroups /</a:t>
                </a:r>
                <a:br>
                  <a:rPr lang="en-US" sz="1050" b="1" dirty="0">
                    <a:solidFill>
                      <a:schemeClr val="bg1"/>
                    </a:solidFill>
                    <a:latin typeface="Times New Roman" panose="02020603050405020304" pitchFamily="18" charset="0"/>
                    <a:cs typeface="Times New Roman" panose="02020603050405020304" pitchFamily="18" charset="0"/>
                  </a:rPr>
                </a:br>
                <a:r>
                  <a:rPr lang="en-US" sz="1050" b="1" dirty="0">
                    <a:solidFill>
                      <a:schemeClr val="bg1"/>
                    </a:solidFill>
                    <a:latin typeface="Times New Roman" panose="02020603050405020304" pitchFamily="18" charset="0"/>
                    <a:cs typeface="Times New Roman" panose="02020603050405020304" pitchFamily="18" charset="0"/>
                  </a:rPr>
                  <a:t>Service Boards</a:t>
                </a:r>
                <a:endParaRPr lang="en-US" sz="1050" dirty="0">
                  <a:solidFill>
                    <a:schemeClr val="bg1"/>
                  </a:solidFill>
                  <a:latin typeface="Times New Roman" panose="02020603050405020304" pitchFamily="18" charset="0"/>
                  <a:cs typeface="Times New Roman" panose="02020603050405020304" pitchFamily="18" charset="0"/>
                </a:endParaRPr>
              </a:p>
            </p:txBody>
          </p:sp>
        </p:grpSp>
      </p:grpSp>
      <p:sp>
        <p:nvSpPr>
          <p:cNvPr id="48" name="TextBox 47">
            <a:extLst>
              <a:ext uri="{FF2B5EF4-FFF2-40B4-BE49-F238E27FC236}">
                <a16:creationId xmlns:a16="http://schemas.microsoft.com/office/drawing/2014/main" id="{185EEEB9-5BC5-D3D5-2097-5B6516F430F6}"/>
              </a:ext>
            </a:extLst>
          </p:cNvPr>
          <p:cNvSpPr txBox="1"/>
          <p:nvPr/>
        </p:nvSpPr>
        <p:spPr>
          <a:xfrm>
            <a:off x="211947" y="2759725"/>
            <a:ext cx="2797701" cy="2031325"/>
          </a:xfrm>
          <a:prstGeom prst="rect">
            <a:avLst/>
          </a:prstGeom>
          <a:noFill/>
        </p:spPr>
        <p:txBody>
          <a:bodyPr wrap="square">
            <a:spAutoFit/>
          </a:bodyPr>
          <a:lstStyle/>
          <a:p>
            <a:r>
              <a:rPr lang="en-US" sz="7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a:t>
            </a:r>
            <a:r>
              <a:rPr lang="en-US" sz="7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en-US" sz="700" dirty="0">
                <a:latin typeface="Calibri" panose="020F0502020204030204" pitchFamily="34" charset="0"/>
                <a:cs typeface="Calibri" panose="020F0502020204030204" pitchFamily="34" charset="0"/>
              </a:rPr>
              <a:t>Intergroups (IGs) are usually formed of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meetings with a common bond. An intergroup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may affiliate with one national service board if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it exists, shall be affiliated with one region, and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may participate in one or more language service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boards. If the intergroup affiliates with a national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service board, that intergroup may choose to affiliate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with the national service board’s region or choose to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remain in the currently assigned region. An IG may send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one delegate to WSBC for every fifteen affiliated meetings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or fraction thereof.</a:t>
            </a:r>
          </a:p>
          <a:p>
            <a:pPr marL="0" marR="0"/>
            <a:r>
              <a:rPr lang="en-US" sz="700" dirty="0">
                <a:effectLst/>
                <a:latin typeface="Calibri" panose="020F0502020204030204" pitchFamily="34" charset="0"/>
                <a:ea typeface="Times New Roman" panose="02020603050405020304" pitchFamily="18" charset="0"/>
                <a:cs typeface="Calibri" panose="020F0502020204030204" pitchFamily="34" charset="0"/>
              </a:rPr>
              <a:t> </a:t>
            </a:r>
          </a:p>
          <a:p>
            <a:pPr marL="0" marR="0"/>
            <a:r>
              <a:rPr lang="en-US" sz="7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a:t>
            </a:r>
            <a:r>
              <a:rPr lang="en-US" sz="700" dirty="0">
                <a:effectLst/>
                <a:latin typeface="Calibri" panose="020F0502020204030204" pitchFamily="34" charset="0"/>
                <a:ea typeface="Times New Roman" panose="02020603050405020304" pitchFamily="18" charset="0"/>
                <a:cs typeface="Calibri" panose="020F0502020204030204" pitchFamily="34" charset="0"/>
              </a:rPr>
              <a:t>National service boards (NSBs) provide support for groups </a:t>
            </a:r>
            <a:br>
              <a:rPr lang="en-US" sz="700" dirty="0">
                <a:effectLst/>
                <a:latin typeface="Calibri" panose="020F0502020204030204" pitchFamily="34" charset="0"/>
                <a:ea typeface="Times New Roman" panose="02020603050405020304" pitchFamily="18" charset="0"/>
                <a:cs typeface="Calibri" panose="020F0502020204030204" pitchFamily="34" charset="0"/>
              </a:rPr>
            </a:br>
            <a:r>
              <a:rPr lang="en-US" sz="700" dirty="0">
                <a:effectLst/>
                <a:latin typeface="Calibri" panose="020F0502020204030204" pitchFamily="34" charset="0"/>
                <a:ea typeface="Times New Roman" panose="02020603050405020304" pitchFamily="18" charset="0"/>
                <a:cs typeface="Calibri" panose="020F0502020204030204" pitchFamily="34" charset="0"/>
              </a:rPr>
              <a:t>and/or intergroups within one country that are not otherwise </a:t>
            </a:r>
            <a:br>
              <a:rPr lang="en-US" sz="700" dirty="0">
                <a:effectLst/>
                <a:latin typeface="Calibri" panose="020F0502020204030204" pitchFamily="34" charset="0"/>
                <a:ea typeface="Times New Roman" panose="02020603050405020304" pitchFamily="18" charset="0"/>
                <a:cs typeface="Calibri" panose="020F0502020204030204" pitchFamily="34" charset="0"/>
              </a:rPr>
            </a:br>
            <a:r>
              <a:rPr lang="en-US" sz="700" dirty="0">
                <a:effectLst/>
                <a:latin typeface="Calibri" panose="020F0502020204030204" pitchFamily="34" charset="0"/>
                <a:ea typeface="Times New Roman" panose="02020603050405020304" pitchFamily="18" charset="0"/>
                <a:cs typeface="Calibri" panose="020F0502020204030204" pitchFamily="34" charset="0"/>
              </a:rPr>
              <a:t>served within the existing service structure. An NSB </a:t>
            </a:r>
            <a:r>
              <a:rPr lang="en-US" sz="7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is affiliated </a:t>
            </a:r>
            <a:br>
              <a:rPr lang="en-US" sz="7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7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with the region where its nation exists and may participate in one </a:t>
            </a:r>
            <a:br>
              <a:rPr lang="en-US" sz="7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en-US" sz="7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or more language service boards. </a:t>
            </a:r>
            <a:r>
              <a:rPr lang="en-US" sz="700" dirty="0">
                <a:effectLst/>
                <a:latin typeface="Calibri" panose="020F0502020204030204" pitchFamily="34" charset="0"/>
                <a:ea typeface="Times New Roman" panose="02020603050405020304" pitchFamily="18" charset="0"/>
                <a:cs typeface="Calibri" panose="020F0502020204030204" pitchFamily="34" charset="0"/>
              </a:rPr>
              <a:t>An NSB may send one delegate to WSBC for every fifteen affiliated meetings or fraction thereof.</a:t>
            </a:r>
          </a:p>
        </p:txBody>
      </p:sp>
      <p:grpSp>
        <p:nvGrpSpPr>
          <p:cNvPr id="49" name="Group 48">
            <a:extLst>
              <a:ext uri="{FF2B5EF4-FFF2-40B4-BE49-F238E27FC236}">
                <a16:creationId xmlns:a16="http://schemas.microsoft.com/office/drawing/2014/main" id="{A16B522B-4B8D-47EF-4B9F-3367FF9709FD}"/>
              </a:ext>
            </a:extLst>
          </p:cNvPr>
          <p:cNvGrpSpPr/>
          <p:nvPr/>
        </p:nvGrpSpPr>
        <p:grpSpPr>
          <a:xfrm>
            <a:off x="5450068" y="3837356"/>
            <a:ext cx="1164827" cy="238386"/>
            <a:chOff x="7661410" y="5835829"/>
            <a:chExt cx="971787" cy="238386"/>
          </a:xfrm>
        </p:grpSpPr>
        <p:cxnSp>
          <p:nvCxnSpPr>
            <p:cNvPr id="54" name="Straight Connector 53">
              <a:extLst>
                <a:ext uri="{FF2B5EF4-FFF2-40B4-BE49-F238E27FC236}">
                  <a16:creationId xmlns:a16="http://schemas.microsoft.com/office/drawing/2014/main" id="{5843231C-B329-9C8C-3ED8-7EC040030514}"/>
                </a:ext>
              </a:extLst>
            </p:cNvPr>
            <p:cNvCxnSpPr>
              <a:cxnSpLocks/>
            </p:cNvCxnSpPr>
            <p:nvPr/>
          </p:nvCxnSpPr>
          <p:spPr>
            <a:xfrm>
              <a:off x="7661410" y="5889861"/>
              <a:ext cx="417233"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FFE54EBB-F1E4-C488-C049-3489F2D64448}"/>
                </a:ext>
              </a:extLst>
            </p:cNvPr>
            <p:cNvGrpSpPr/>
            <p:nvPr/>
          </p:nvGrpSpPr>
          <p:grpSpPr>
            <a:xfrm>
              <a:off x="8022276" y="5835829"/>
              <a:ext cx="610921" cy="238386"/>
              <a:chOff x="8022276" y="5835829"/>
              <a:chExt cx="610921" cy="238386"/>
            </a:xfrm>
          </p:grpSpPr>
          <p:sp>
            <p:nvSpPr>
              <p:cNvPr id="56" name="Rounded Rectangle 55">
                <a:extLst>
                  <a:ext uri="{FF2B5EF4-FFF2-40B4-BE49-F238E27FC236}">
                    <a16:creationId xmlns:a16="http://schemas.microsoft.com/office/drawing/2014/main" id="{B9D70A17-7D51-BF6D-FE6B-9CA57B80BD59}"/>
                  </a:ext>
                </a:extLst>
              </p:cNvPr>
              <p:cNvSpPr/>
              <p:nvPr/>
            </p:nvSpPr>
            <p:spPr>
              <a:xfrm>
                <a:off x="8045759" y="5835829"/>
                <a:ext cx="478745" cy="238386"/>
              </a:xfrm>
              <a:prstGeom prst="round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Box 56">
                <a:extLst>
                  <a:ext uri="{FF2B5EF4-FFF2-40B4-BE49-F238E27FC236}">
                    <a16:creationId xmlns:a16="http://schemas.microsoft.com/office/drawing/2014/main" id="{D1BF7CE1-51D1-1C5C-1755-3865B15CACB1}"/>
                  </a:ext>
                </a:extLst>
              </p:cNvPr>
              <p:cNvSpPr txBox="1"/>
              <p:nvPr/>
            </p:nvSpPr>
            <p:spPr>
              <a:xfrm>
                <a:off x="8022276" y="5849013"/>
                <a:ext cx="610921" cy="221599"/>
              </a:xfrm>
              <a:prstGeom prst="rect">
                <a:avLst/>
              </a:prstGeom>
              <a:noFill/>
            </p:spPr>
            <p:txBody>
              <a:bodyPr wrap="square" rtlCol="0">
                <a:spAutoFit/>
              </a:bodyPr>
              <a:lstStyle/>
              <a:p>
                <a:pPr>
                  <a:lnSpc>
                    <a:spcPct val="80000"/>
                  </a:lnSpc>
                </a:pPr>
                <a:r>
                  <a:rPr lang="en-US" sz="1050" b="1" dirty="0">
                    <a:solidFill>
                      <a:schemeClr val="bg1"/>
                    </a:solidFill>
                    <a:latin typeface="Times New Roman" panose="02020603050405020304" pitchFamily="18" charset="0"/>
                    <a:cs typeface="Times New Roman" panose="02020603050405020304" pitchFamily="18" charset="0"/>
                  </a:rPr>
                  <a:t>Regions</a:t>
                </a:r>
                <a:endParaRPr lang="en-US" sz="1050" dirty="0">
                  <a:solidFill>
                    <a:schemeClr val="bg1"/>
                  </a:solidFill>
                  <a:latin typeface="Times New Roman" panose="02020603050405020304" pitchFamily="18" charset="0"/>
                  <a:cs typeface="Times New Roman" panose="02020603050405020304" pitchFamily="18" charset="0"/>
                </a:endParaRPr>
              </a:p>
            </p:txBody>
          </p:sp>
        </p:grpSp>
      </p:grpSp>
      <p:sp>
        <p:nvSpPr>
          <p:cNvPr id="61" name="TextBox 60">
            <a:extLst>
              <a:ext uri="{FF2B5EF4-FFF2-40B4-BE49-F238E27FC236}">
                <a16:creationId xmlns:a16="http://schemas.microsoft.com/office/drawing/2014/main" id="{607DF636-7A23-E163-DCA7-CB0A2EB70FF9}"/>
              </a:ext>
            </a:extLst>
          </p:cNvPr>
          <p:cNvSpPr txBox="1"/>
          <p:nvPr/>
        </p:nvSpPr>
        <p:spPr>
          <a:xfrm>
            <a:off x="6069227" y="2269449"/>
            <a:ext cx="1789323" cy="1492716"/>
          </a:xfrm>
          <a:prstGeom prst="rect">
            <a:avLst/>
          </a:prstGeom>
          <a:noFill/>
        </p:spPr>
        <p:txBody>
          <a:bodyPr wrap="square">
            <a:spAutoFit/>
          </a:bodyPr>
          <a:lstStyle/>
          <a:p>
            <a:pPr algn="r"/>
            <a:r>
              <a:rPr lang="en-US" sz="700" b="1" dirty="0">
                <a:latin typeface="Calibri" panose="020F0502020204030204" pitchFamily="34" charset="0"/>
                <a:cs typeface="Calibri" panose="020F0502020204030204" pitchFamily="34" charset="0"/>
              </a:rPr>
              <a:t>3) </a:t>
            </a:r>
            <a:r>
              <a:rPr lang="en-US" sz="700" dirty="0">
                <a:latin typeface="Calibri" panose="020F0502020204030204" pitchFamily="34" charset="0"/>
                <a:cs typeface="Calibri" panose="020F0502020204030204" pitchFamily="34" charset="0"/>
              </a:rPr>
              <a:t>Language serve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boards (LSBs) service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groups, intergroups and/or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national service boards,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usually in different countries,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that share a common language.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Specific-focus service boards (SFSBs)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serve the common needs of groups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and intergroups with the same specific focus, regardless of geographic </a:t>
            </a:r>
            <a:br>
              <a:rPr lang="en-US" sz="700" dirty="0">
                <a:latin typeface="Calibri" panose="020F0502020204030204" pitchFamily="34" charset="0"/>
                <a:cs typeface="Calibri" panose="020F0502020204030204" pitchFamily="34" charset="0"/>
              </a:rPr>
            </a:br>
            <a:r>
              <a:rPr lang="en-US" sz="700" dirty="0">
                <a:latin typeface="Calibri" panose="020F0502020204030204" pitchFamily="34" charset="0"/>
                <a:cs typeface="Calibri" panose="020F0502020204030204" pitchFamily="34" charset="0"/>
              </a:rPr>
              <a:t>proximity. LSBs and SFSBs may or may not affiliate with a region. Each LSB and SFSB may send only one delegate to WSBC. </a:t>
            </a:r>
          </a:p>
        </p:txBody>
      </p:sp>
      <p:cxnSp>
        <p:nvCxnSpPr>
          <p:cNvPr id="62" name="Straight Connector 61">
            <a:extLst>
              <a:ext uri="{FF2B5EF4-FFF2-40B4-BE49-F238E27FC236}">
                <a16:creationId xmlns:a16="http://schemas.microsoft.com/office/drawing/2014/main" id="{61175657-C2B9-43A0-2140-32478D0258FD}"/>
              </a:ext>
            </a:extLst>
          </p:cNvPr>
          <p:cNvCxnSpPr>
            <a:cxnSpLocks/>
          </p:cNvCxnSpPr>
          <p:nvPr/>
        </p:nvCxnSpPr>
        <p:spPr>
          <a:xfrm flipV="1">
            <a:off x="1841500" y="2756950"/>
            <a:ext cx="392936" cy="106900"/>
          </a:xfrm>
          <a:prstGeom prst="line">
            <a:avLst/>
          </a:prstGeom>
          <a:ln w="19050">
            <a:solidFill>
              <a:schemeClr val="accent6">
                <a:lumMod val="60000"/>
                <a:lumOff val="40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A0504187-437D-4C69-FB87-DB0AB2ABF1A2}"/>
              </a:ext>
            </a:extLst>
          </p:cNvPr>
          <p:cNvCxnSpPr>
            <a:cxnSpLocks/>
          </p:cNvCxnSpPr>
          <p:nvPr/>
        </p:nvCxnSpPr>
        <p:spPr>
          <a:xfrm flipV="1">
            <a:off x="2540000" y="2818827"/>
            <a:ext cx="1186352" cy="1337248"/>
          </a:xfrm>
          <a:prstGeom prst="line">
            <a:avLst/>
          </a:prstGeom>
          <a:ln w="19050">
            <a:solidFill>
              <a:schemeClr val="accent6">
                <a:lumMod val="60000"/>
                <a:lumOff val="40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692ECF59-2732-C709-A560-F7AA8E7C639D}"/>
              </a:ext>
            </a:extLst>
          </p:cNvPr>
          <p:cNvCxnSpPr>
            <a:cxnSpLocks/>
          </p:cNvCxnSpPr>
          <p:nvPr/>
        </p:nvCxnSpPr>
        <p:spPr>
          <a:xfrm flipV="1">
            <a:off x="6259813" y="2360522"/>
            <a:ext cx="821752" cy="338368"/>
          </a:xfrm>
          <a:prstGeom prst="line">
            <a:avLst/>
          </a:prstGeom>
          <a:ln w="19050">
            <a:solidFill>
              <a:schemeClr val="accent6">
                <a:lumMod val="60000"/>
                <a:lumOff val="40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4EE2464-47D3-90ED-56AC-2526DBCB1998}"/>
              </a:ext>
            </a:extLst>
          </p:cNvPr>
          <p:cNvSpPr txBox="1"/>
          <p:nvPr/>
        </p:nvSpPr>
        <p:spPr>
          <a:xfrm>
            <a:off x="144544" y="6576793"/>
            <a:ext cx="4073667" cy="215444"/>
          </a:xfrm>
          <a:prstGeom prst="rect">
            <a:avLst/>
          </a:prstGeom>
          <a:noFill/>
        </p:spPr>
        <p:txBody>
          <a:bodyPr wrap="square">
            <a:spAutoFit/>
          </a:bodyPr>
          <a:lstStyle/>
          <a:p>
            <a:pPr marL="0" marR="0">
              <a:spcBef>
                <a:spcPts val="0"/>
              </a:spcBef>
              <a:spcAft>
                <a:spcPts val="0"/>
              </a:spcAft>
            </a:pPr>
            <a:r>
              <a:rPr lang="en-US" sz="800" kern="100" dirty="0">
                <a:effectLst/>
                <a:latin typeface="Aptos" panose="020B0004020202020204" pitchFamily="34" charset="0"/>
                <a:ea typeface="Aptos" panose="020B0004020202020204" pitchFamily="34" charset="0"/>
                <a:cs typeface="Times New Roman" panose="02020603050405020304" pitchFamily="18" charset="0"/>
              </a:rPr>
              <a:t>© 2021 Overeaters Anonymous, Inc. Board-approved. All rights reserved. Rev 6/2025</a:t>
            </a:r>
          </a:p>
        </p:txBody>
      </p:sp>
    </p:spTree>
    <p:extLst>
      <p:ext uri="{BB962C8B-B14F-4D97-AF65-F5344CB8AC3E}">
        <p14:creationId xmlns:p14="http://schemas.microsoft.com/office/powerpoint/2010/main" val="2629705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62940B0-0EE0-BC49-A182-6F1F7B45AD29}"/>
              </a:ext>
            </a:extLst>
          </p:cNvPr>
          <p:cNvSpPr>
            <a:spLocks noGrp="1"/>
          </p:cNvSpPr>
          <p:nvPr>
            <p:ph type="sldNum" sz="quarter" idx="12"/>
          </p:nvPr>
        </p:nvSpPr>
        <p:spPr/>
        <p:txBody>
          <a:bodyPr/>
          <a:lstStyle/>
          <a:p>
            <a:fld id="{EA0A81FB-CD6F-0043-BC2D-C489F657A805}" type="slidenum">
              <a:rPr lang="en-US" smtClean="0"/>
              <a:t>45</a:t>
            </a:fld>
            <a:endParaRPr lang="en-US"/>
          </a:p>
        </p:txBody>
      </p:sp>
      <p:sp>
        <p:nvSpPr>
          <p:cNvPr id="7" name="Title 1">
            <a:extLst>
              <a:ext uri="{FF2B5EF4-FFF2-40B4-BE49-F238E27FC236}">
                <a16:creationId xmlns:a16="http://schemas.microsoft.com/office/drawing/2014/main" id="{5E4294AC-7A32-E144-B6BA-AFE8904DF2CD}"/>
              </a:ext>
            </a:extLst>
          </p:cNvPr>
          <p:cNvSpPr txBox="1">
            <a:spLocks/>
          </p:cNvSpPr>
          <p:nvPr/>
        </p:nvSpPr>
        <p:spPr>
          <a:xfrm>
            <a:off x="571500" y="474887"/>
            <a:ext cx="11328399"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AFFILIATION AND PARTICIPATION FLOW CHART </a:t>
            </a:r>
          </a:p>
        </p:txBody>
      </p:sp>
      <p:cxnSp>
        <p:nvCxnSpPr>
          <p:cNvPr id="8" name="Straight Connector 7">
            <a:extLst>
              <a:ext uri="{FF2B5EF4-FFF2-40B4-BE49-F238E27FC236}">
                <a16:creationId xmlns:a16="http://schemas.microsoft.com/office/drawing/2014/main" id="{C6C3609A-2934-464D-A519-3B215C18C945}"/>
              </a:ext>
            </a:extLst>
          </p:cNvPr>
          <p:cNvCxnSpPr>
            <a:cxnSpLocks/>
          </p:cNvCxnSpPr>
          <p:nvPr/>
        </p:nvCxnSpPr>
        <p:spPr>
          <a:xfrm>
            <a:off x="609601" y="1071722"/>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AFF15A-2423-D143-BB5E-8637A26B122C}"/>
              </a:ext>
            </a:extLst>
          </p:cNvPr>
          <p:cNvSpPr/>
          <p:nvPr/>
        </p:nvSpPr>
        <p:spPr>
          <a:xfrm>
            <a:off x="571500" y="2030590"/>
            <a:ext cx="7069817" cy="4352521"/>
          </a:xfrm>
          <a:prstGeom prst="rect">
            <a:avLst/>
          </a:prstGeom>
        </p:spPr>
        <p:txBody>
          <a:bodyPr numCol="2" spcCol="228600">
            <a:noAutofit/>
          </a:bodyPr>
          <a:lstStyle/>
          <a:p>
            <a:r>
              <a:rPr lang="en-US" sz="1200" dirty="0">
                <a:latin typeface="Calibri" panose="020F0502020204030204" pitchFamily="34" charset="0"/>
                <a:cs typeface="Times New Roman" panose="02020603050405020304" pitchFamily="18" charset="0"/>
              </a:rPr>
              <a:t>The purpose of affiliation is to help us count groups and service bodies for fair representation and to encourage the flow of support and information to all.</a:t>
            </a:r>
          </a:p>
          <a:p>
            <a:r>
              <a:rPr lang="en-US" sz="1200" spc="-20" dirty="0">
                <a:latin typeface="Calibri" panose="020F0502020204030204" pitchFamily="34" charset="0"/>
                <a:cs typeface="Times New Roman" panose="02020603050405020304" pitchFamily="18" charset="0"/>
              </a:rPr>
              <a:t> </a:t>
            </a:r>
          </a:p>
          <a:p>
            <a:r>
              <a:rPr lang="en-US" sz="1200" spc="-20" dirty="0">
                <a:latin typeface="Calibri" panose="020F0502020204030204" pitchFamily="34" charset="0"/>
                <a:cs typeface="Times New Roman" panose="02020603050405020304" pitchFamily="18" charset="0"/>
              </a:rPr>
              <a:t>The purpose of participation is to facilitate the support and flow of information within groups and service bodies that have a common need.</a:t>
            </a:r>
          </a:p>
          <a:p>
            <a:r>
              <a:rPr lang="en-US" sz="1200" spc="-20" dirty="0">
                <a:latin typeface="Calibri" panose="020F0502020204030204" pitchFamily="34" charset="0"/>
                <a:cs typeface="Times New Roman" panose="02020603050405020304" pitchFamily="18" charset="0"/>
              </a:rPr>
              <a:t> </a:t>
            </a:r>
          </a:p>
          <a:p>
            <a:r>
              <a:rPr lang="en-US" sz="1200" spc="-20" dirty="0">
                <a:latin typeface="Calibri" panose="020F0502020204030204" pitchFamily="34" charset="0"/>
                <a:cs typeface="Times New Roman" panose="02020603050405020304" pitchFamily="18" charset="0"/>
              </a:rPr>
              <a:t>If </a:t>
            </a:r>
            <a:r>
              <a:rPr lang="en-US" sz="1200" spc="-10" dirty="0">
                <a:latin typeface="Calibri" panose="020F0502020204030204" pitchFamily="34" charset="0"/>
                <a:cs typeface="Times New Roman" panose="02020603050405020304" pitchFamily="18" charset="0"/>
              </a:rPr>
              <a:t>a group affiliates with an intergroup, the group will be affiliated with the intergroup’s region. If a group affiliates with a national service board, that group will be affiliated with that national service board’s region.</a:t>
            </a:r>
          </a:p>
          <a:p>
            <a:r>
              <a:rPr lang="en-US" sz="1200" spc="-10" dirty="0">
                <a:latin typeface="Calibri" panose="020F0502020204030204" pitchFamily="34" charset="0"/>
                <a:cs typeface="Times New Roman" panose="02020603050405020304" pitchFamily="18" charset="0"/>
              </a:rPr>
              <a:t> </a:t>
            </a:r>
          </a:p>
          <a:p>
            <a:r>
              <a:rPr lang="en-US" sz="1200" spc="-10" dirty="0">
                <a:latin typeface="Calibri" panose="020F0502020204030204" pitchFamily="34" charset="0"/>
                <a:cs typeface="Times New Roman" panose="02020603050405020304" pitchFamily="18" charset="0"/>
              </a:rPr>
              <a:t>Groups that choose not to affiliate with an intergroup or a national service board may choose to affiliate with the geographic region where the group exists or the Virtual Region. </a:t>
            </a:r>
          </a:p>
          <a:p>
            <a:r>
              <a:rPr lang="en-US" sz="1200" spc="-10" dirty="0">
                <a:latin typeface="Calibri" panose="020F0502020204030204" pitchFamily="34" charset="0"/>
                <a:cs typeface="Times New Roman" panose="02020603050405020304" pitchFamily="18" charset="0"/>
              </a:rPr>
              <a:t> </a:t>
            </a:r>
          </a:p>
          <a:p>
            <a:r>
              <a:rPr lang="en-US" sz="1200" spc="-10" dirty="0">
                <a:latin typeface="Calibri" panose="020F0502020204030204" pitchFamily="34" charset="0"/>
                <a:cs typeface="Times New Roman" panose="02020603050405020304" pitchFamily="18" charset="0"/>
              </a:rPr>
              <a:t>Any group or service body may participate in the activities (including voting) of another intergroup, national service board, language service board, and/or specific-focus service board, and region with their permission.</a:t>
            </a:r>
          </a:p>
          <a:p>
            <a:r>
              <a:rPr lang="en-US" sz="1200" spc="-10" dirty="0">
                <a:latin typeface="Calibri" panose="020F0502020204030204" pitchFamily="34" charset="0"/>
                <a:cs typeface="Times New Roman" panose="02020603050405020304" pitchFamily="18" charset="0"/>
              </a:rPr>
              <a:t> An intergroup may affiliate with one national service board if it exists, shall be affiliated with one region, and may participate in one or more language service boards.</a:t>
            </a:r>
          </a:p>
          <a:p>
            <a:r>
              <a:rPr lang="en-US" sz="1200" spc="-20" dirty="0">
                <a:latin typeface="Calibri" panose="020F0502020204030204" pitchFamily="34" charset="0"/>
                <a:cs typeface="Times New Roman" panose="02020603050405020304" pitchFamily="18" charset="0"/>
              </a:rPr>
              <a:t> </a:t>
            </a:r>
          </a:p>
          <a:p>
            <a:r>
              <a:rPr lang="en-US" sz="1200" spc="-20" dirty="0">
                <a:latin typeface="Calibri" panose="020F0502020204030204" pitchFamily="34" charset="0"/>
                <a:cs typeface="Times New Roman" panose="02020603050405020304" pitchFamily="18" charset="0"/>
              </a:rPr>
              <a:t>A national service board is affiliated with the region where their nation exists and may participate in one or more language service boards.</a:t>
            </a:r>
          </a:p>
          <a:p>
            <a:r>
              <a:rPr lang="en-US" sz="1200" spc="-20" dirty="0">
                <a:latin typeface="Calibri" panose="020F0502020204030204" pitchFamily="34" charset="0"/>
                <a:cs typeface="Times New Roman" panose="02020603050405020304" pitchFamily="18" charset="0"/>
              </a:rPr>
              <a:t> </a:t>
            </a:r>
          </a:p>
          <a:p>
            <a:r>
              <a:rPr lang="en-US" sz="1200" dirty="0">
                <a:latin typeface="Calibri" panose="020F0502020204030204" pitchFamily="34" charset="0"/>
                <a:cs typeface="Times New Roman" panose="02020603050405020304" pitchFamily="18" charset="0"/>
              </a:rPr>
              <a:t>A language service board or specific-focus service board may affiliate with one region. When the language or specific-focus service board spans more than one region, it may choose which region to affiliate with. Should a language or specific-focus service board choose not to affiliate with a region, the BOT chair shall assign a trustee to serve as liaison to that language or specific-focus service board. The groups, service bodies, and groups acting as service bodies that participate in a language or specific-focus service board retain their original affiliation. </a:t>
            </a:r>
          </a:p>
        </p:txBody>
      </p:sp>
      <p:sp>
        <p:nvSpPr>
          <p:cNvPr id="5" name="Rectangle 4">
            <a:extLst>
              <a:ext uri="{FF2B5EF4-FFF2-40B4-BE49-F238E27FC236}">
                <a16:creationId xmlns:a16="http://schemas.microsoft.com/office/drawing/2014/main" id="{F38CFCC9-1953-8541-A9D7-3CE3F776579F}"/>
              </a:ext>
            </a:extLst>
          </p:cNvPr>
          <p:cNvSpPr/>
          <p:nvPr/>
        </p:nvSpPr>
        <p:spPr>
          <a:xfrm>
            <a:off x="571500" y="1227991"/>
            <a:ext cx="6421119" cy="646331"/>
          </a:xfrm>
          <a:prstGeom prst="rect">
            <a:avLst/>
          </a:prstGeom>
        </p:spPr>
        <p:txBody>
          <a:bodyPr wrap="square">
            <a:spAutoFit/>
          </a:bodyPr>
          <a:lstStyle/>
          <a:p>
            <a:pPr>
              <a:spcAft>
                <a:spcPts val="800"/>
              </a:spcAft>
            </a:pPr>
            <a:r>
              <a:rPr lang="en-US" b="1" spc="-20" dirty="0">
                <a:latin typeface="Calibri" panose="020F0502020204030204" pitchFamily="34" charset="0"/>
                <a:cs typeface="Times New Roman" panose="02020603050405020304" pitchFamily="18" charset="0"/>
              </a:rPr>
              <a:t>This chart shows how support and information flow to our groups through our service bodies and vice versa.</a:t>
            </a:r>
          </a:p>
        </p:txBody>
      </p:sp>
      <p:pic>
        <p:nvPicPr>
          <p:cNvPr id="10" name="Picture 9">
            <a:extLst>
              <a:ext uri="{FF2B5EF4-FFF2-40B4-BE49-F238E27FC236}">
                <a16:creationId xmlns:a16="http://schemas.microsoft.com/office/drawing/2014/main" id="{A31B69BF-7078-0DF9-725F-8ADCBF6AED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641318" y="1361748"/>
            <a:ext cx="4061156" cy="5112943"/>
          </a:xfrm>
          <a:prstGeom prst="rect">
            <a:avLst/>
          </a:prstGeom>
        </p:spPr>
      </p:pic>
      <p:sp>
        <p:nvSpPr>
          <p:cNvPr id="3" name="TextBox 2">
            <a:extLst>
              <a:ext uri="{FF2B5EF4-FFF2-40B4-BE49-F238E27FC236}">
                <a16:creationId xmlns:a16="http://schemas.microsoft.com/office/drawing/2014/main" id="{0848F2D1-8E2B-1F5C-E67E-EAB159593A34}"/>
              </a:ext>
            </a:extLst>
          </p:cNvPr>
          <p:cNvSpPr txBox="1"/>
          <p:nvPr/>
        </p:nvSpPr>
        <p:spPr>
          <a:xfrm>
            <a:off x="144544" y="6576793"/>
            <a:ext cx="4073667" cy="215444"/>
          </a:xfrm>
          <a:prstGeom prst="rect">
            <a:avLst/>
          </a:prstGeom>
          <a:noFill/>
        </p:spPr>
        <p:txBody>
          <a:bodyPr wrap="square">
            <a:spAutoFit/>
          </a:bodyPr>
          <a:lstStyle/>
          <a:p>
            <a:pPr marL="0" marR="0">
              <a:spcBef>
                <a:spcPts val="0"/>
              </a:spcBef>
              <a:spcAft>
                <a:spcPts val="0"/>
              </a:spcAft>
            </a:pPr>
            <a:r>
              <a:rPr lang="en-US" sz="800" kern="100" dirty="0">
                <a:effectLst/>
                <a:latin typeface="Aptos" panose="020B0004020202020204" pitchFamily="34" charset="0"/>
                <a:ea typeface="Aptos" panose="020B0004020202020204" pitchFamily="34" charset="0"/>
                <a:cs typeface="Times New Roman" panose="02020603050405020304" pitchFamily="18" charset="0"/>
              </a:rPr>
              <a:t>© 2021 Overeaters Anonymous, Inc. Board-approved. All rights reserved. Rev </a:t>
            </a:r>
            <a:r>
              <a:rPr lang="en-US" sz="800" kern="100" dirty="0">
                <a:latin typeface="Aptos" panose="020B0004020202020204" pitchFamily="34" charset="0"/>
                <a:ea typeface="Aptos" panose="020B0004020202020204" pitchFamily="34" charset="0"/>
                <a:cs typeface="Times New Roman" panose="02020603050405020304" pitchFamily="18" charset="0"/>
              </a:rPr>
              <a:t> 6</a:t>
            </a:r>
            <a:r>
              <a:rPr lang="en-US" sz="800" kern="100" dirty="0">
                <a:effectLst/>
                <a:latin typeface="Aptos" panose="020B0004020202020204" pitchFamily="34" charset="0"/>
                <a:ea typeface="Aptos" panose="020B0004020202020204" pitchFamily="34" charset="0"/>
                <a:cs typeface="Times New Roman" panose="02020603050405020304" pitchFamily="18" charset="0"/>
              </a:rPr>
              <a:t>/2025</a:t>
            </a:r>
          </a:p>
        </p:txBody>
      </p:sp>
    </p:spTree>
    <p:extLst>
      <p:ext uri="{BB962C8B-B14F-4D97-AF65-F5344CB8AC3E}">
        <p14:creationId xmlns:p14="http://schemas.microsoft.com/office/powerpoint/2010/main" val="3118900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 name="Rectangle 12">
            <a:extLst>
              <a:ext uri="{FF2B5EF4-FFF2-40B4-BE49-F238E27FC236}">
                <a16:creationId xmlns:a16="http://schemas.microsoft.com/office/drawing/2014/main" id="{4459340E-3D8B-744F-BB02-70DD4EAFC8A0}"/>
              </a:ext>
            </a:extLst>
          </p:cNvPr>
          <p:cNvSpPr/>
          <p:nvPr/>
        </p:nvSpPr>
        <p:spPr>
          <a:xfrm>
            <a:off x="5788425" y="5491467"/>
            <a:ext cx="5459505" cy="752234"/>
          </a:xfrm>
          <a:custGeom>
            <a:avLst/>
            <a:gdLst>
              <a:gd name="connsiteX0" fmla="*/ 0 w 5459506"/>
              <a:gd name="connsiteY0" fmla="*/ 0 h 779929"/>
              <a:gd name="connsiteX1" fmla="*/ 5459506 w 5459506"/>
              <a:gd name="connsiteY1" fmla="*/ 0 h 779929"/>
              <a:gd name="connsiteX2" fmla="*/ 5459506 w 5459506"/>
              <a:gd name="connsiteY2" fmla="*/ 779929 h 779929"/>
              <a:gd name="connsiteX3" fmla="*/ 0 w 5459506"/>
              <a:gd name="connsiteY3" fmla="*/ 779929 h 779929"/>
              <a:gd name="connsiteX4" fmla="*/ 0 w 5459506"/>
              <a:gd name="connsiteY4" fmla="*/ 0 h 779929"/>
              <a:gd name="connsiteX0" fmla="*/ 363071 w 5459506"/>
              <a:gd name="connsiteY0" fmla="*/ 0 h 793376"/>
              <a:gd name="connsiteX1" fmla="*/ 5459506 w 5459506"/>
              <a:gd name="connsiteY1" fmla="*/ 13447 h 793376"/>
              <a:gd name="connsiteX2" fmla="*/ 5459506 w 5459506"/>
              <a:gd name="connsiteY2" fmla="*/ 793376 h 793376"/>
              <a:gd name="connsiteX3" fmla="*/ 0 w 5459506"/>
              <a:gd name="connsiteY3" fmla="*/ 793376 h 793376"/>
              <a:gd name="connsiteX4" fmla="*/ 363071 w 5459506"/>
              <a:gd name="connsiteY4" fmla="*/ 0 h 793376"/>
              <a:gd name="connsiteX0" fmla="*/ 363071 w 5459506"/>
              <a:gd name="connsiteY0" fmla="*/ 0 h 793376"/>
              <a:gd name="connsiteX1" fmla="*/ 5015753 w 5459506"/>
              <a:gd name="connsiteY1" fmla="*/ 26894 h 793376"/>
              <a:gd name="connsiteX2" fmla="*/ 5459506 w 5459506"/>
              <a:gd name="connsiteY2" fmla="*/ 793376 h 793376"/>
              <a:gd name="connsiteX3" fmla="*/ 0 w 5459506"/>
              <a:gd name="connsiteY3" fmla="*/ 793376 h 793376"/>
              <a:gd name="connsiteX4" fmla="*/ 363071 w 5459506"/>
              <a:gd name="connsiteY4" fmla="*/ 0 h 793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9506" h="793376">
                <a:moveTo>
                  <a:pt x="363071" y="0"/>
                </a:moveTo>
                <a:lnTo>
                  <a:pt x="5015753" y="26894"/>
                </a:lnTo>
                <a:lnTo>
                  <a:pt x="5459506" y="793376"/>
                </a:lnTo>
                <a:lnTo>
                  <a:pt x="0" y="793376"/>
                </a:lnTo>
                <a:lnTo>
                  <a:pt x="3630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CF47047-CA9F-5640-94BB-4573CFABC9A4}"/>
              </a:ext>
            </a:extLst>
          </p:cNvPr>
          <p:cNvSpPr txBox="1"/>
          <p:nvPr/>
        </p:nvSpPr>
        <p:spPr>
          <a:xfrm>
            <a:off x="609600" y="2813149"/>
            <a:ext cx="3222170" cy="1292662"/>
          </a:xfrm>
          <a:prstGeom prst="rect">
            <a:avLst/>
          </a:prstGeom>
          <a:noFill/>
        </p:spPr>
        <p:txBody>
          <a:bodyPr wrap="square" rtlCol="0">
            <a:spAutoFit/>
          </a:bodyPr>
          <a:lstStyle/>
          <a:p>
            <a:r>
              <a:rPr lang="en-US" sz="2400" b="1" dirty="0"/>
              <a:t>Tradition One:</a:t>
            </a:r>
          </a:p>
          <a:p>
            <a:r>
              <a:rPr lang="en-US" dirty="0"/>
              <a:t>Our common welfare should come first; personal recovery depends upon OA unity.</a:t>
            </a:r>
          </a:p>
        </p:txBody>
      </p:sp>
      <p:cxnSp>
        <p:nvCxnSpPr>
          <p:cNvPr id="8" name="Straight Connector 7">
            <a:extLst>
              <a:ext uri="{FF2B5EF4-FFF2-40B4-BE49-F238E27FC236}">
                <a16:creationId xmlns:a16="http://schemas.microsoft.com/office/drawing/2014/main" id="{A5084558-83DA-E945-81A9-0BAB3C819D81}"/>
              </a:ext>
            </a:extLst>
          </p:cNvPr>
          <p:cNvCxnSpPr>
            <a:cxnSpLocks/>
          </p:cNvCxnSpPr>
          <p:nvPr/>
        </p:nvCxnSpPr>
        <p:spPr>
          <a:xfrm>
            <a:off x="4426858" y="731108"/>
            <a:ext cx="0" cy="55125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1C8B69E-C5D1-5B42-8341-2D70B6AD2CC2}"/>
              </a:ext>
            </a:extLst>
          </p:cNvPr>
          <p:cNvSpPr/>
          <p:nvPr/>
        </p:nvSpPr>
        <p:spPr>
          <a:xfrm>
            <a:off x="609600" y="731107"/>
            <a:ext cx="3817258" cy="1865126"/>
          </a:xfrm>
          <a:prstGeom prst="rect">
            <a:avLst/>
          </a:prstGeom>
        </p:spPr>
        <p:txBody>
          <a:bodyPr wrap="square">
            <a:spAutoFit/>
          </a:bodyPr>
          <a:lstStyle/>
          <a:p>
            <a:pPr>
              <a:lnSpc>
                <a:spcPct val="80000"/>
              </a:lnSpc>
            </a:pPr>
            <a:r>
              <a:rPr lang="en-US" sz="3600" b="1" dirty="0">
                <a:solidFill>
                  <a:schemeClr val="accent1"/>
                </a:solidFill>
                <a:latin typeface="Times New Roman" panose="02020603050405020304" pitchFamily="18" charset="0"/>
                <a:ea typeface="+mj-ea"/>
                <a:cs typeface="Times New Roman" panose="02020603050405020304" pitchFamily="18" charset="0"/>
              </a:rPr>
              <a:t>INTERGROUPS (IGs) AND SERVICE BOARDS (SBs)</a:t>
            </a:r>
          </a:p>
        </p:txBody>
      </p:sp>
      <p:sp>
        <p:nvSpPr>
          <p:cNvPr id="9" name="TextBox 8">
            <a:extLst>
              <a:ext uri="{FF2B5EF4-FFF2-40B4-BE49-F238E27FC236}">
                <a16:creationId xmlns:a16="http://schemas.microsoft.com/office/drawing/2014/main" id="{20B3AD22-C008-F148-A1F5-D58A9AB0FD10}"/>
              </a:ext>
            </a:extLst>
          </p:cNvPr>
          <p:cNvSpPr txBox="1"/>
          <p:nvPr/>
        </p:nvSpPr>
        <p:spPr>
          <a:xfrm>
            <a:off x="609601" y="4415239"/>
            <a:ext cx="3367314" cy="1569660"/>
          </a:xfrm>
          <a:prstGeom prst="rect">
            <a:avLst/>
          </a:prstGeom>
          <a:noFill/>
        </p:spPr>
        <p:txBody>
          <a:bodyPr wrap="square" rtlCol="0">
            <a:spAutoFit/>
          </a:bodyPr>
          <a:lstStyle/>
          <a:p>
            <a:r>
              <a:rPr lang="en-US" sz="2400" b="1" dirty="0"/>
              <a:t>Tradition Five:</a:t>
            </a:r>
          </a:p>
          <a:p>
            <a:r>
              <a:rPr lang="en-US" dirty="0"/>
              <a:t>Each group has but one primary purpose—to carry its message to the compulsive overeater who still suffers.</a:t>
            </a:r>
          </a:p>
        </p:txBody>
      </p:sp>
      <p:cxnSp>
        <p:nvCxnSpPr>
          <p:cNvPr id="41" name="Straight Connector 40">
            <a:extLst>
              <a:ext uri="{FF2B5EF4-FFF2-40B4-BE49-F238E27FC236}">
                <a16:creationId xmlns:a16="http://schemas.microsoft.com/office/drawing/2014/main" id="{9F8673B0-CBC2-DC46-B683-D65E5CAC7A91}"/>
              </a:ext>
            </a:extLst>
          </p:cNvPr>
          <p:cNvCxnSpPr>
            <a:cxnSpLocks/>
          </p:cNvCxnSpPr>
          <p:nvPr/>
        </p:nvCxnSpPr>
        <p:spPr>
          <a:xfrm flipH="1">
            <a:off x="9363733" y="1992412"/>
            <a:ext cx="227257" cy="2893042"/>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556D27B7-1A7D-3840-9561-69B1DD18F77B}"/>
              </a:ext>
            </a:extLst>
          </p:cNvPr>
          <p:cNvSpPr/>
          <p:nvPr/>
        </p:nvSpPr>
        <p:spPr>
          <a:xfrm rot="5400000">
            <a:off x="9796814" y="4990025"/>
            <a:ext cx="636495" cy="636495"/>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D12C25A2-515A-D14A-BDC6-E994D8E33700}"/>
              </a:ext>
            </a:extLst>
          </p:cNvPr>
          <p:cNvSpPr/>
          <p:nvPr/>
        </p:nvSpPr>
        <p:spPr>
          <a:xfrm>
            <a:off x="9028395" y="4990025"/>
            <a:ext cx="636495" cy="636495"/>
          </a:xfrm>
          <a:prstGeom prst="ellipse">
            <a:avLst/>
          </a:prstGeom>
          <a:solidFill>
            <a:schemeClr val="accent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4502A6CC-C9E5-CF4F-8364-9AD4647E3B43}"/>
              </a:ext>
            </a:extLst>
          </p:cNvPr>
          <p:cNvSpPr/>
          <p:nvPr/>
        </p:nvSpPr>
        <p:spPr>
          <a:xfrm>
            <a:off x="8248465" y="4990025"/>
            <a:ext cx="636495" cy="636495"/>
          </a:xfrm>
          <a:prstGeom prst="ellipse">
            <a:avLst/>
          </a:prstGeom>
          <a:solidFill>
            <a:schemeClr val="accent5">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a:extLst>
              <a:ext uri="{FF2B5EF4-FFF2-40B4-BE49-F238E27FC236}">
                <a16:creationId xmlns:a16="http://schemas.microsoft.com/office/drawing/2014/main" id="{637F7C10-73D6-E643-9B77-EEC98B64DA4D}"/>
              </a:ext>
            </a:extLst>
          </p:cNvPr>
          <p:cNvSpPr/>
          <p:nvPr/>
        </p:nvSpPr>
        <p:spPr>
          <a:xfrm>
            <a:off x="7455088" y="4990025"/>
            <a:ext cx="636495" cy="636495"/>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7BA254E6-8440-224B-BF35-5651B42B07B4}"/>
              </a:ext>
            </a:extLst>
          </p:cNvPr>
          <p:cNvSpPr/>
          <p:nvPr/>
        </p:nvSpPr>
        <p:spPr>
          <a:xfrm>
            <a:off x="6648265" y="4990025"/>
            <a:ext cx="636495" cy="636495"/>
          </a:xfrm>
          <a:prstGeom prst="ellipse">
            <a:avLst/>
          </a:prstGeom>
          <a:solidFill>
            <a:srgbClr val="4498F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7" name="Straight Connector 56">
            <a:extLst>
              <a:ext uri="{FF2B5EF4-FFF2-40B4-BE49-F238E27FC236}">
                <a16:creationId xmlns:a16="http://schemas.microsoft.com/office/drawing/2014/main" id="{06A45816-F69F-864C-88D5-2457A345FCD4}"/>
              </a:ext>
            </a:extLst>
          </p:cNvPr>
          <p:cNvCxnSpPr>
            <a:cxnSpLocks/>
          </p:cNvCxnSpPr>
          <p:nvPr/>
        </p:nvCxnSpPr>
        <p:spPr>
          <a:xfrm>
            <a:off x="8528856" y="4094220"/>
            <a:ext cx="8966" cy="827965"/>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BC55761C-2DC3-8142-AD2C-2D289763395C}"/>
              </a:ext>
            </a:extLst>
          </p:cNvPr>
          <p:cNvCxnSpPr>
            <a:cxnSpLocks/>
          </p:cNvCxnSpPr>
          <p:nvPr/>
        </p:nvCxnSpPr>
        <p:spPr>
          <a:xfrm>
            <a:off x="6755060" y="2301329"/>
            <a:ext cx="756510" cy="2700903"/>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4195090B-9CE7-CC49-9101-D9409B61A8A3}"/>
              </a:ext>
            </a:extLst>
          </p:cNvPr>
          <p:cNvCxnSpPr>
            <a:cxnSpLocks/>
          </p:cNvCxnSpPr>
          <p:nvPr/>
        </p:nvCxnSpPr>
        <p:spPr>
          <a:xfrm>
            <a:off x="6673219" y="4570425"/>
            <a:ext cx="154641" cy="376144"/>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02B7F90-6BBC-074C-94E3-42004A83B312}"/>
              </a:ext>
            </a:extLst>
          </p:cNvPr>
          <p:cNvGrpSpPr/>
          <p:nvPr/>
        </p:nvGrpSpPr>
        <p:grpSpPr>
          <a:xfrm>
            <a:off x="7329111" y="2629974"/>
            <a:ext cx="1927003" cy="1521913"/>
            <a:chOff x="7329111" y="2629974"/>
            <a:chExt cx="1927003" cy="1521913"/>
          </a:xfrm>
        </p:grpSpPr>
        <p:grpSp>
          <p:nvGrpSpPr>
            <p:cNvPr id="127" name="Group 126">
              <a:extLst>
                <a:ext uri="{FF2B5EF4-FFF2-40B4-BE49-F238E27FC236}">
                  <a16:creationId xmlns:a16="http://schemas.microsoft.com/office/drawing/2014/main" id="{678147E0-6445-BF40-8FCA-F9303BD8AD57}"/>
                </a:ext>
              </a:extLst>
            </p:cNvPr>
            <p:cNvGrpSpPr/>
            <p:nvPr/>
          </p:nvGrpSpPr>
          <p:grpSpPr>
            <a:xfrm>
              <a:off x="7329111" y="2763284"/>
              <a:ext cx="673321" cy="1122410"/>
              <a:chOff x="7329110" y="2763284"/>
              <a:chExt cx="673321" cy="1122410"/>
            </a:xfrm>
          </p:grpSpPr>
          <p:grpSp>
            <p:nvGrpSpPr>
              <p:cNvPr id="74" name="Group 73">
                <a:extLst>
                  <a:ext uri="{FF2B5EF4-FFF2-40B4-BE49-F238E27FC236}">
                    <a16:creationId xmlns:a16="http://schemas.microsoft.com/office/drawing/2014/main" id="{115BDB97-5CDD-CA4D-B926-6483CA101AA1}"/>
                  </a:ext>
                </a:extLst>
              </p:cNvPr>
              <p:cNvGrpSpPr/>
              <p:nvPr/>
            </p:nvGrpSpPr>
            <p:grpSpPr>
              <a:xfrm>
                <a:off x="7329110" y="2763284"/>
                <a:ext cx="673321" cy="1122410"/>
                <a:chOff x="7512847" y="2526484"/>
                <a:chExt cx="731270" cy="1219011"/>
              </a:xfrm>
            </p:grpSpPr>
            <p:sp>
              <p:nvSpPr>
                <p:cNvPr id="73" name="Rectangle 72">
                  <a:extLst>
                    <a:ext uri="{FF2B5EF4-FFF2-40B4-BE49-F238E27FC236}">
                      <a16:creationId xmlns:a16="http://schemas.microsoft.com/office/drawing/2014/main" id="{D2EBAEFB-5C21-F84B-A9AC-C6BA4FCD10EF}"/>
                    </a:ext>
                  </a:extLst>
                </p:cNvPr>
                <p:cNvSpPr/>
                <p:nvPr/>
              </p:nvSpPr>
              <p:spPr>
                <a:xfrm>
                  <a:off x="7617930" y="2596233"/>
                  <a:ext cx="499443" cy="1041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Graphic 71" descr="Smart Phone with solid fill">
                  <a:extLst>
                    <a:ext uri="{FF2B5EF4-FFF2-40B4-BE49-F238E27FC236}">
                      <a16:creationId xmlns:a16="http://schemas.microsoft.com/office/drawing/2014/main" id="{3A853902-D8C9-2045-AD6C-2E1629DD983A}"/>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0507" r="19504"/>
                <a:stretch/>
              </p:blipFill>
              <p:spPr>
                <a:xfrm>
                  <a:off x="7512847" y="2526484"/>
                  <a:ext cx="731270" cy="1219011"/>
                </a:xfrm>
                <a:prstGeom prst="rect">
                  <a:avLst/>
                </a:prstGeom>
              </p:spPr>
            </p:pic>
          </p:grpSp>
          <p:pic>
            <p:nvPicPr>
              <p:cNvPr id="91" name="Picture 90">
                <a:extLst>
                  <a:ext uri="{FF2B5EF4-FFF2-40B4-BE49-F238E27FC236}">
                    <a16:creationId xmlns:a16="http://schemas.microsoft.com/office/drawing/2014/main" id="{81EF0839-4648-804B-B381-9FC2A0B0554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592" t="-975" r="-3076"/>
              <a:stretch/>
            </p:blipFill>
            <p:spPr>
              <a:xfrm>
                <a:off x="7482950" y="2989640"/>
                <a:ext cx="359950" cy="339996"/>
              </a:xfrm>
              <a:prstGeom prst="rect">
                <a:avLst/>
              </a:prstGeom>
            </p:spPr>
          </p:pic>
          <p:sp>
            <p:nvSpPr>
              <p:cNvPr id="92" name="Rounded Rectangle 91">
                <a:extLst>
                  <a:ext uri="{FF2B5EF4-FFF2-40B4-BE49-F238E27FC236}">
                    <a16:creationId xmlns:a16="http://schemas.microsoft.com/office/drawing/2014/main" id="{4BE6A22A-2FED-B944-A187-91D48D0F21E3}"/>
                  </a:ext>
                </a:extLst>
              </p:cNvPr>
              <p:cNvSpPr/>
              <p:nvPr/>
            </p:nvSpPr>
            <p:spPr>
              <a:xfrm>
                <a:off x="7498698" y="3399778"/>
                <a:ext cx="331544" cy="127806"/>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0" name="Group 119">
                <a:extLst>
                  <a:ext uri="{FF2B5EF4-FFF2-40B4-BE49-F238E27FC236}">
                    <a16:creationId xmlns:a16="http://schemas.microsoft.com/office/drawing/2014/main" id="{8B4832FE-4A81-DA4F-B54F-208C8CF2FC51}"/>
                  </a:ext>
                </a:extLst>
              </p:cNvPr>
              <p:cNvGrpSpPr/>
              <p:nvPr/>
            </p:nvGrpSpPr>
            <p:grpSpPr>
              <a:xfrm>
                <a:off x="7531509" y="3439058"/>
                <a:ext cx="264579" cy="56335"/>
                <a:chOff x="7245350" y="2479675"/>
                <a:chExt cx="663575" cy="85725"/>
              </a:xfrm>
            </p:grpSpPr>
            <p:cxnSp>
              <p:nvCxnSpPr>
                <p:cNvPr id="117" name="Straight Connector 116">
                  <a:extLst>
                    <a:ext uri="{FF2B5EF4-FFF2-40B4-BE49-F238E27FC236}">
                      <a16:creationId xmlns:a16="http://schemas.microsoft.com/office/drawing/2014/main" id="{266B130D-8C64-074C-B1AD-36AD34ACCA90}"/>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79EAB48A-28C8-7145-9D07-415D7D0D59AF}"/>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50B1AB0F-8C82-BE4D-88D1-A5ACCBD4CCAA}"/>
                    </a:ext>
                  </a:extLst>
                </p:cNvPr>
                <p:cNvCxnSpPr/>
                <p:nvPr/>
              </p:nvCxnSpPr>
              <p:spPr>
                <a:xfrm>
                  <a:off x="7245350" y="2565400"/>
                  <a:ext cx="66357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2" name="Rounded Rectangle 121">
                <a:extLst>
                  <a:ext uri="{FF2B5EF4-FFF2-40B4-BE49-F238E27FC236}">
                    <a16:creationId xmlns:a16="http://schemas.microsoft.com/office/drawing/2014/main" id="{05A133FB-94F4-A34E-9D43-38DD1A77513C}"/>
                  </a:ext>
                </a:extLst>
              </p:cNvPr>
              <p:cNvSpPr/>
              <p:nvPr/>
            </p:nvSpPr>
            <p:spPr>
              <a:xfrm>
                <a:off x="7498698" y="3545828"/>
                <a:ext cx="331544" cy="76793"/>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3" name="Group 122">
                <a:extLst>
                  <a:ext uri="{FF2B5EF4-FFF2-40B4-BE49-F238E27FC236}">
                    <a16:creationId xmlns:a16="http://schemas.microsoft.com/office/drawing/2014/main" id="{ACC1EBAF-042A-0A49-A6CC-A288B10B2D3F}"/>
                  </a:ext>
                </a:extLst>
              </p:cNvPr>
              <p:cNvGrpSpPr/>
              <p:nvPr/>
            </p:nvGrpSpPr>
            <p:grpSpPr>
              <a:xfrm>
                <a:off x="7540176" y="3568665"/>
                <a:ext cx="264579" cy="27124"/>
                <a:chOff x="7245350" y="2479675"/>
                <a:chExt cx="663575" cy="41275"/>
              </a:xfrm>
            </p:grpSpPr>
            <p:cxnSp>
              <p:nvCxnSpPr>
                <p:cNvPr id="124" name="Straight Connector 123">
                  <a:extLst>
                    <a:ext uri="{FF2B5EF4-FFF2-40B4-BE49-F238E27FC236}">
                      <a16:creationId xmlns:a16="http://schemas.microsoft.com/office/drawing/2014/main" id="{A16E2431-0A0A-F149-AFC6-741872CA934A}"/>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65608E-4B6F-AE45-B6D2-5703D5ED29AC}"/>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128" name="Group 127">
              <a:extLst>
                <a:ext uri="{FF2B5EF4-FFF2-40B4-BE49-F238E27FC236}">
                  <a16:creationId xmlns:a16="http://schemas.microsoft.com/office/drawing/2014/main" id="{FE9D4022-9DBF-2042-9C99-9E11CDAB8AA8}"/>
                </a:ext>
              </a:extLst>
            </p:cNvPr>
            <p:cNvGrpSpPr/>
            <p:nvPr/>
          </p:nvGrpSpPr>
          <p:grpSpPr>
            <a:xfrm>
              <a:off x="7762527" y="2983402"/>
              <a:ext cx="673321" cy="1122410"/>
              <a:chOff x="7329110" y="2763284"/>
              <a:chExt cx="673321" cy="1122410"/>
            </a:xfrm>
          </p:grpSpPr>
          <p:grpSp>
            <p:nvGrpSpPr>
              <p:cNvPr id="129" name="Group 128">
                <a:extLst>
                  <a:ext uri="{FF2B5EF4-FFF2-40B4-BE49-F238E27FC236}">
                    <a16:creationId xmlns:a16="http://schemas.microsoft.com/office/drawing/2014/main" id="{1E8C81C5-21A9-3C47-8265-947DA9F74BA9}"/>
                  </a:ext>
                </a:extLst>
              </p:cNvPr>
              <p:cNvGrpSpPr/>
              <p:nvPr/>
            </p:nvGrpSpPr>
            <p:grpSpPr>
              <a:xfrm>
                <a:off x="7329110" y="2763284"/>
                <a:ext cx="673321" cy="1122410"/>
                <a:chOff x="7512847" y="2526484"/>
                <a:chExt cx="731270" cy="1219011"/>
              </a:xfrm>
            </p:grpSpPr>
            <p:sp>
              <p:nvSpPr>
                <p:cNvPr id="140" name="Rectangle 139">
                  <a:extLst>
                    <a:ext uri="{FF2B5EF4-FFF2-40B4-BE49-F238E27FC236}">
                      <a16:creationId xmlns:a16="http://schemas.microsoft.com/office/drawing/2014/main" id="{87BB2267-9756-4943-85B0-9C92F7A312C8}"/>
                    </a:ext>
                  </a:extLst>
                </p:cNvPr>
                <p:cNvSpPr/>
                <p:nvPr/>
              </p:nvSpPr>
              <p:spPr>
                <a:xfrm>
                  <a:off x="7617930" y="2596233"/>
                  <a:ext cx="499443" cy="1041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1" name="Graphic 140" descr="Smart Phone with solid fill">
                  <a:extLst>
                    <a:ext uri="{FF2B5EF4-FFF2-40B4-BE49-F238E27FC236}">
                      <a16:creationId xmlns:a16="http://schemas.microsoft.com/office/drawing/2014/main" id="{1D305EAD-A083-614C-BC95-838BDD103EF9}"/>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0507" r="19504"/>
                <a:stretch/>
              </p:blipFill>
              <p:spPr>
                <a:xfrm>
                  <a:off x="7512847" y="2526484"/>
                  <a:ext cx="731270" cy="1219011"/>
                </a:xfrm>
                <a:prstGeom prst="rect">
                  <a:avLst/>
                </a:prstGeom>
              </p:spPr>
            </p:pic>
          </p:grpSp>
          <p:pic>
            <p:nvPicPr>
              <p:cNvPr id="130" name="Picture 129">
                <a:extLst>
                  <a:ext uri="{FF2B5EF4-FFF2-40B4-BE49-F238E27FC236}">
                    <a16:creationId xmlns:a16="http://schemas.microsoft.com/office/drawing/2014/main" id="{3B252290-79AF-1145-9049-BDAA911C143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445" t="-9132" r="-6671"/>
              <a:stretch/>
            </p:blipFill>
            <p:spPr>
              <a:xfrm>
                <a:off x="7444056" y="2953687"/>
                <a:ext cx="413530" cy="390606"/>
              </a:xfrm>
              <a:prstGeom prst="rect">
                <a:avLst/>
              </a:prstGeom>
            </p:spPr>
          </p:pic>
          <p:sp>
            <p:nvSpPr>
              <p:cNvPr id="131" name="Rounded Rectangle 130">
                <a:extLst>
                  <a:ext uri="{FF2B5EF4-FFF2-40B4-BE49-F238E27FC236}">
                    <a16:creationId xmlns:a16="http://schemas.microsoft.com/office/drawing/2014/main" id="{78627208-62C5-524B-81AC-794E0C4D01FD}"/>
                  </a:ext>
                </a:extLst>
              </p:cNvPr>
              <p:cNvSpPr/>
              <p:nvPr/>
            </p:nvSpPr>
            <p:spPr>
              <a:xfrm>
                <a:off x="7498698" y="3399778"/>
                <a:ext cx="331544" cy="127806"/>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2" name="Group 131">
                <a:extLst>
                  <a:ext uri="{FF2B5EF4-FFF2-40B4-BE49-F238E27FC236}">
                    <a16:creationId xmlns:a16="http://schemas.microsoft.com/office/drawing/2014/main" id="{CF7D7D52-635D-7743-95F0-B6B8D0E30BD1}"/>
                  </a:ext>
                </a:extLst>
              </p:cNvPr>
              <p:cNvGrpSpPr/>
              <p:nvPr/>
            </p:nvGrpSpPr>
            <p:grpSpPr>
              <a:xfrm>
                <a:off x="7531509" y="3439058"/>
                <a:ext cx="264579" cy="56335"/>
                <a:chOff x="7245350" y="2479675"/>
                <a:chExt cx="663575" cy="85725"/>
              </a:xfrm>
            </p:grpSpPr>
            <p:cxnSp>
              <p:nvCxnSpPr>
                <p:cNvPr id="137" name="Straight Connector 136">
                  <a:extLst>
                    <a:ext uri="{FF2B5EF4-FFF2-40B4-BE49-F238E27FC236}">
                      <a16:creationId xmlns:a16="http://schemas.microsoft.com/office/drawing/2014/main" id="{20D6D018-8FB5-4E40-AE6C-2D8F4B496E9A}"/>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2B42066D-59BF-1D47-92A7-FBD2D4F38C65}"/>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166090CF-2DE7-A640-AD82-7733EAC9CAB6}"/>
                    </a:ext>
                  </a:extLst>
                </p:cNvPr>
                <p:cNvCxnSpPr/>
                <p:nvPr/>
              </p:nvCxnSpPr>
              <p:spPr>
                <a:xfrm>
                  <a:off x="7245350" y="2565400"/>
                  <a:ext cx="66357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3" name="Rounded Rectangle 132">
                <a:extLst>
                  <a:ext uri="{FF2B5EF4-FFF2-40B4-BE49-F238E27FC236}">
                    <a16:creationId xmlns:a16="http://schemas.microsoft.com/office/drawing/2014/main" id="{9B256A5D-5FFE-674A-A2A4-4A5E002654DF}"/>
                  </a:ext>
                </a:extLst>
              </p:cNvPr>
              <p:cNvSpPr/>
              <p:nvPr/>
            </p:nvSpPr>
            <p:spPr>
              <a:xfrm>
                <a:off x="7498698" y="3545828"/>
                <a:ext cx="331544" cy="76793"/>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4" name="Group 133">
                <a:extLst>
                  <a:ext uri="{FF2B5EF4-FFF2-40B4-BE49-F238E27FC236}">
                    <a16:creationId xmlns:a16="http://schemas.microsoft.com/office/drawing/2014/main" id="{3AB55602-A203-7948-8C98-1DC66ADB8A15}"/>
                  </a:ext>
                </a:extLst>
              </p:cNvPr>
              <p:cNvGrpSpPr/>
              <p:nvPr/>
            </p:nvGrpSpPr>
            <p:grpSpPr>
              <a:xfrm>
                <a:off x="7540176" y="3568665"/>
                <a:ext cx="264579" cy="27124"/>
                <a:chOff x="7245350" y="2479675"/>
                <a:chExt cx="663575" cy="41275"/>
              </a:xfrm>
            </p:grpSpPr>
            <p:cxnSp>
              <p:nvCxnSpPr>
                <p:cNvPr id="135" name="Straight Connector 134">
                  <a:extLst>
                    <a:ext uri="{FF2B5EF4-FFF2-40B4-BE49-F238E27FC236}">
                      <a16:creationId xmlns:a16="http://schemas.microsoft.com/office/drawing/2014/main" id="{B735FA7D-2817-3D41-A6B1-CC762ED4DD3A}"/>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6E00582F-94D3-9742-A06C-218D0FEF329E}"/>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142" name="Group 141">
              <a:extLst>
                <a:ext uri="{FF2B5EF4-FFF2-40B4-BE49-F238E27FC236}">
                  <a16:creationId xmlns:a16="http://schemas.microsoft.com/office/drawing/2014/main" id="{57BFFA87-2929-3C4C-B051-2C71C19F8467}"/>
                </a:ext>
              </a:extLst>
            </p:cNvPr>
            <p:cNvGrpSpPr/>
            <p:nvPr/>
          </p:nvGrpSpPr>
          <p:grpSpPr>
            <a:xfrm>
              <a:off x="8143974" y="2629974"/>
              <a:ext cx="673321" cy="1122410"/>
              <a:chOff x="7329110" y="2763284"/>
              <a:chExt cx="673321" cy="1122410"/>
            </a:xfrm>
          </p:grpSpPr>
          <p:grpSp>
            <p:nvGrpSpPr>
              <p:cNvPr id="143" name="Group 142">
                <a:extLst>
                  <a:ext uri="{FF2B5EF4-FFF2-40B4-BE49-F238E27FC236}">
                    <a16:creationId xmlns:a16="http://schemas.microsoft.com/office/drawing/2014/main" id="{AE2D4A17-C1E5-0D42-AE4E-16744BE53EB2}"/>
                  </a:ext>
                </a:extLst>
              </p:cNvPr>
              <p:cNvGrpSpPr/>
              <p:nvPr/>
            </p:nvGrpSpPr>
            <p:grpSpPr>
              <a:xfrm>
                <a:off x="7329110" y="2763284"/>
                <a:ext cx="673321" cy="1122410"/>
                <a:chOff x="7512847" y="2526484"/>
                <a:chExt cx="731270" cy="1219011"/>
              </a:xfrm>
            </p:grpSpPr>
            <p:sp>
              <p:nvSpPr>
                <p:cNvPr id="154" name="Rectangle 153">
                  <a:extLst>
                    <a:ext uri="{FF2B5EF4-FFF2-40B4-BE49-F238E27FC236}">
                      <a16:creationId xmlns:a16="http://schemas.microsoft.com/office/drawing/2014/main" id="{1013EA1D-E83F-EE43-AAB8-6F47293FD85E}"/>
                    </a:ext>
                  </a:extLst>
                </p:cNvPr>
                <p:cNvSpPr/>
                <p:nvPr/>
              </p:nvSpPr>
              <p:spPr>
                <a:xfrm>
                  <a:off x="7617930" y="2596233"/>
                  <a:ext cx="499443" cy="1041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5" name="Graphic 154" descr="Smart Phone with solid fill">
                  <a:extLst>
                    <a:ext uri="{FF2B5EF4-FFF2-40B4-BE49-F238E27FC236}">
                      <a16:creationId xmlns:a16="http://schemas.microsoft.com/office/drawing/2014/main" id="{7D0CF773-F570-BB4F-9E64-0952FEB8D309}"/>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0507" r="19504"/>
                <a:stretch/>
              </p:blipFill>
              <p:spPr>
                <a:xfrm>
                  <a:off x="7512847" y="2526484"/>
                  <a:ext cx="731270" cy="1219011"/>
                </a:xfrm>
                <a:prstGeom prst="rect">
                  <a:avLst/>
                </a:prstGeom>
              </p:spPr>
            </p:pic>
          </p:grpSp>
          <p:pic>
            <p:nvPicPr>
              <p:cNvPr id="144" name="Picture 143">
                <a:extLst>
                  <a:ext uri="{FF2B5EF4-FFF2-40B4-BE49-F238E27FC236}">
                    <a16:creationId xmlns:a16="http://schemas.microsoft.com/office/drawing/2014/main" id="{C9079C83-0171-6C45-8085-6926DB2DDF0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9221" t="-4551" r="-3035" b="-1482"/>
              <a:stretch/>
            </p:blipFill>
            <p:spPr>
              <a:xfrm>
                <a:off x="7456825" y="2972838"/>
                <a:ext cx="392356" cy="370606"/>
              </a:xfrm>
              <a:prstGeom prst="rect">
                <a:avLst/>
              </a:prstGeom>
            </p:spPr>
          </p:pic>
          <p:sp>
            <p:nvSpPr>
              <p:cNvPr id="145" name="Rounded Rectangle 144">
                <a:extLst>
                  <a:ext uri="{FF2B5EF4-FFF2-40B4-BE49-F238E27FC236}">
                    <a16:creationId xmlns:a16="http://schemas.microsoft.com/office/drawing/2014/main" id="{86DCAC34-8C87-E547-B850-F64A3CAE00A0}"/>
                  </a:ext>
                </a:extLst>
              </p:cNvPr>
              <p:cNvSpPr/>
              <p:nvPr/>
            </p:nvSpPr>
            <p:spPr>
              <a:xfrm>
                <a:off x="7498698" y="3399778"/>
                <a:ext cx="331544" cy="127806"/>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6" name="Group 145">
                <a:extLst>
                  <a:ext uri="{FF2B5EF4-FFF2-40B4-BE49-F238E27FC236}">
                    <a16:creationId xmlns:a16="http://schemas.microsoft.com/office/drawing/2014/main" id="{B420A2B0-7946-CD4B-98B7-D7C8CBB27262}"/>
                  </a:ext>
                </a:extLst>
              </p:cNvPr>
              <p:cNvGrpSpPr/>
              <p:nvPr/>
            </p:nvGrpSpPr>
            <p:grpSpPr>
              <a:xfrm>
                <a:off x="7531509" y="3439058"/>
                <a:ext cx="264579" cy="56335"/>
                <a:chOff x="7245350" y="2479675"/>
                <a:chExt cx="663575" cy="85725"/>
              </a:xfrm>
            </p:grpSpPr>
            <p:cxnSp>
              <p:nvCxnSpPr>
                <p:cNvPr id="151" name="Straight Connector 150">
                  <a:extLst>
                    <a:ext uri="{FF2B5EF4-FFF2-40B4-BE49-F238E27FC236}">
                      <a16:creationId xmlns:a16="http://schemas.microsoft.com/office/drawing/2014/main" id="{C8360602-E05C-9640-B5EF-8E2D21D1D638}"/>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A57C1316-58F0-7048-89F0-E9FC03F49DC2}"/>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9AFDF15C-ABB7-FB48-B594-4D188612D11F}"/>
                    </a:ext>
                  </a:extLst>
                </p:cNvPr>
                <p:cNvCxnSpPr/>
                <p:nvPr/>
              </p:nvCxnSpPr>
              <p:spPr>
                <a:xfrm>
                  <a:off x="7245350" y="2565400"/>
                  <a:ext cx="66357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47" name="Rounded Rectangle 146">
                <a:extLst>
                  <a:ext uri="{FF2B5EF4-FFF2-40B4-BE49-F238E27FC236}">
                    <a16:creationId xmlns:a16="http://schemas.microsoft.com/office/drawing/2014/main" id="{99B8A5DF-4299-7B45-A692-19CE66899A90}"/>
                  </a:ext>
                </a:extLst>
              </p:cNvPr>
              <p:cNvSpPr/>
              <p:nvPr/>
            </p:nvSpPr>
            <p:spPr>
              <a:xfrm>
                <a:off x="7498698" y="3545828"/>
                <a:ext cx="331544" cy="76793"/>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8" name="Group 147">
                <a:extLst>
                  <a:ext uri="{FF2B5EF4-FFF2-40B4-BE49-F238E27FC236}">
                    <a16:creationId xmlns:a16="http://schemas.microsoft.com/office/drawing/2014/main" id="{882B0EA2-DC5D-F344-B1A4-608837F77891}"/>
                  </a:ext>
                </a:extLst>
              </p:cNvPr>
              <p:cNvGrpSpPr/>
              <p:nvPr/>
            </p:nvGrpSpPr>
            <p:grpSpPr>
              <a:xfrm>
                <a:off x="7540176" y="3568665"/>
                <a:ext cx="264579" cy="27124"/>
                <a:chOff x="7245350" y="2479675"/>
                <a:chExt cx="663575" cy="41275"/>
              </a:xfrm>
            </p:grpSpPr>
            <p:cxnSp>
              <p:nvCxnSpPr>
                <p:cNvPr id="149" name="Straight Connector 148">
                  <a:extLst>
                    <a:ext uri="{FF2B5EF4-FFF2-40B4-BE49-F238E27FC236}">
                      <a16:creationId xmlns:a16="http://schemas.microsoft.com/office/drawing/2014/main" id="{9E07264D-5CB0-A64D-BE78-C35126BDF1F9}"/>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BAFE5652-AC0A-174A-8D6F-9A4492231E70}"/>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156" name="Group 155">
              <a:extLst>
                <a:ext uri="{FF2B5EF4-FFF2-40B4-BE49-F238E27FC236}">
                  <a16:creationId xmlns:a16="http://schemas.microsoft.com/office/drawing/2014/main" id="{1FBFED9E-507A-D244-AA5A-747FEC714FBA}"/>
                </a:ext>
              </a:extLst>
            </p:cNvPr>
            <p:cNvGrpSpPr/>
            <p:nvPr/>
          </p:nvGrpSpPr>
          <p:grpSpPr>
            <a:xfrm>
              <a:off x="8582793" y="3029477"/>
              <a:ext cx="673321" cy="1122410"/>
              <a:chOff x="7329110" y="2763284"/>
              <a:chExt cx="673321" cy="1122410"/>
            </a:xfrm>
          </p:grpSpPr>
          <p:grpSp>
            <p:nvGrpSpPr>
              <p:cNvPr id="157" name="Group 156">
                <a:extLst>
                  <a:ext uri="{FF2B5EF4-FFF2-40B4-BE49-F238E27FC236}">
                    <a16:creationId xmlns:a16="http://schemas.microsoft.com/office/drawing/2014/main" id="{0232DE2E-3BE1-CA4E-A480-8E8EC00D679C}"/>
                  </a:ext>
                </a:extLst>
              </p:cNvPr>
              <p:cNvGrpSpPr/>
              <p:nvPr/>
            </p:nvGrpSpPr>
            <p:grpSpPr>
              <a:xfrm>
                <a:off x="7329110" y="2763284"/>
                <a:ext cx="673321" cy="1122410"/>
                <a:chOff x="7512847" y="2526484"/>
                <a:chExt cx="731270" cy="1219011"/>
              </a:xfrm>
            </p:grpSpPr>
            <p:sp>
              <p:nvSpPr>
                <p:cNvPr id="168" name="Rectangle 167">
                  <a:extLst>
                    <a:ext uri="{FF2B5EF4-FFF2-40B4-BE49-F238E27FC236}">
                      <a16:creationId xmlns:a16="http://schemas.microsoft.com/office/drawing/2014/main" id="{B32CDE54-2CF5-7C4D-B8C0-987D633EE322}"/>
                    </a:ext>
                  </a:extLst>
                </p:cNvPr>
                <p:cNvSpPr/>
                <p:nvPr/>
              </p:nvSpPr>
              <p:spPr>
                <a:xfrm>
                  <a:off x="7617930" y="2596233"/>
                  <a:ext cx="499443" cy="1041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9" name="Graphic 168" descr="Smart Phone with solid fill">
                  <a:extLst>
                    <a:ext uri="{FF2B5EF4-FFF2-40B4-BE49-F238E27FC236}">
                      <a16:creationId xmlns:a16="http://schemas.microsoft.com/office/drawing/2014/main" id="{FF88306F-D46C-D04B-9D88-FC10B867F2E1}"/>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0507" r="19504"/>
                <a:stretch/>
              </p:blipFill>
              <p:spPr>
                <a:xfrm>
                  <a:off x="7512847" y="2526484"/>
                  <a:ext cx="731270" cy="1219011"/>
                </a:xfrm>
                <a:prstGeom prst="rect">
                  <a:avLst/>
                </a:prstGeom>
              </p:spPr>
            </p:pic>
          </p:grpSp>
          <p:sp>
            <p:nvSpPr>
              <p:cNvPr id="159" name="Rounded Rectangle 158">
                <a:extLst>
                  <a:ext uri="{FF2B5EF4-FFF2-40B4-BE49-F238E27FC236}">
                    <a16:creationId xmlns:a16="http://schemas.microsoft.com/office/drawing/2014/main" id="{CE2633CA-71D4-754D-8AEF-8089F8690344}"/>
                  </a:ext>
                </a:extLst>
              </p:cNvPr>
              <p:cNvSpPr/>
              <p:nvPr/>
            </p:nvSpPr>
            <p:spPr>
              <a:xfrm>
                <a:off x="7498698" y="3399778"/>
                <a:ext cx="331544" cy="127806"/>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0" name="Group 159">
                <a:extLst>
                  <a:ext uri="{FF2B5EF4-FFF2-40B4-BE49-F238E27FC236}">
                    <a16:creationId xmlns:a16="http://schemas.microsoft.com/office/drawing/2014/main" id="{F53B9728-BB2D-D948-8A63-C0F7139FE396}"/>
                  </a:ext>
                </a:extLst>
              </p:cNvPr>
              <p:cNvGrpSpPr/>
              <p:nvPr/>
            </p:nvGrpSpPr>
            <p:grpSpPr>
              <a:xfrm>
                <a:off x="7531509" y="3439058"/>
                <a:ext cx="264579" cy="56335"/>
                <a:chOff x="7245350" y="2479675"/>
                <a:chExt cx="663575" cy="85725"/>
              </a:xfrm>
            </p:grpSpPr>
            <p:cxnSp>
              <p:nvCxnSpPr>
                <p:cNvPr id="165" name="Straight Connector 164">
                  <a:extLst>
                    <a:ext uri="{FF2B5EF4-FFF2-40B4-BE49-F238E27FC236}">
                      <a16:creationId xmlns:a16="http://schemas.microsoft.com/office/drawing/2014/main" id="{FB7D5AD8-9D2C-6641-A935-9D63BBC9C86C}"/>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71205088-D2B5-6948-8779-D9BCF34E3E34}"/>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D7461908-2F26-C048-8118-9A809D1D6A2E}"/>
                    </a:ext>
                  </a:extLst>
                </p:cNvPr>
                <p:cNvCxnSpPr/>
                <p:nvPr/>
              </p:nvCxnSpPr>
              <p:spPr>
                <a:xfrm>
                  <a:off x="7245350" y="2565400"/>
                  <a:ext cx="66357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61" name="Rounded Rectangle 160">
                <a:extLst>
                  <a:ext uri="{FF2B5EF4-FFF2-40B4-BE49-F238E27FC236}">
                    <a16:creationId xmlns:a16="http://schemas.microsoft.com/office/drawing/2014/main" id="{F97B0D42-FA6F-1B41-BCE9-F4868116C30A}"/>
                  </a:ext>
                </a:extLst>
              </p:cNvPr>
              <p:cNvSpPr/>
              <p:nvPr/>
            </p:nvSpPr>
            <p:spPr>
              <a:xfrm>
                <a:off x="7498698" y="3545828"/>
                <a:ext cx="331544" cy="76793"/>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2" name="Group 161">
                <a:extLst>
                  <a:ext uri="{FF2B5EF4-FFF2-40B4-BE49-F238E27FC236}">
                    <a16:creationId xmlns:a16="http://schemas.microsoft.com/office/drawing/2014/main" id="{26D52399-A7D4-0D4A-BC66-EBA808FB2B87}"/>
                  </a:ext>
                </a:extLst>
              </p:cNvPr>
              <p:cNvGrpSpPr/>
              <p:nvPr/>
            </p:nvGrpSpPr>
            <p:grpSpPr>
              <a:xfrm>
                <a:off x="7540176" y="3568665"/>
                <a:ext cx="264579" cy="27124"/>
                <a:chOff x="7245350" y="2479675"/>
                <a:chExt cx="663575" cy="41275"/>
              </a:xfrm>
            </p:grpSpPr>
            <p:cxnSp>
              <p:nvCxnSpPr>
                <p:cNvPr id="163" name="Straight Connector 162">
                  <a:extLst>
                    <a:ext uri="{FF2B5EF4-FFF2-40B4-BE49-F238E27FC236}">
                      <a16:creationId xmlns:a16="http://schemas.microsoft.com/office/drawing/2014/main" id="{0F658962-80C6-8A4D-BA9A-BF688B823CD2}"/>
                    </a:ext>
                  </a:extLst>
                </p:cNvPr>
                <p:cNvCxnSpPr/>
                <p:nvPr/>
              </p:nvCxnSpPr>
              <p:spPr>
                <a:xfrm>
                  <a:off x="7245350" y="2479675"/>
                  <a:ext cx="663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5ED934A3-8B86-4B41-8356-9D0F604180C9}"/>
                    </a:ext>
                  </a:extLst>
                </p:cNvPr>
                <p:cNvCxnSpPr>
                  <a:cxnSpLocks/>
                </p:cNvCxnSpPr>
                <p:nvPr/>
              </p:nvCxnSpPr>
              <p:spPr>
                <a:xfrm>
                  <a:off x="7245350" y="2520950"/>
                  <a:ext cx="561859" cy="0"/>
                </a:xfrm>
                <a:prstGeom prst="line">
                  <a:avLst/>
                </a:prstGeom>
              </p:spPr>
              <p:style>
                <a:lnRef idx="1">
                  <a:schemeClr val="accent1"/>
                </a:lnRef>
                <a:fillRef idx="0">
                  <a:schemeClr val="accent1"/>
                </a:fillRef>
                <a:effectRef idx="0">
                  <a:schemeClr val="accent1"/>
                </a:effectRef>
                <a:fontRef idx="minor">
                  <a:schemeClr val="tx1"/>
                </a:fontRef>
              </p:style>
            </p:cxnSp>
          </p:grpSp>
        </p:grpSp>
      </p:grpSp>
      <p:sp>
        <p:nvSpPr>
          <p:cNvPr id="4" name="Rounded Rectangle 3">
            <a:extLst>
              <a:ext uri="{FF2B5EF4-FFF2-40B4-BE49-F238E27FC236}">
                <a16:creationId xmlns:a16="http://schemas.microsoft.com/office/drawing/2014/main" id="{E6BAEBD2-BE9B-9641-8BFB-30A9D0242262}"/>
              </a:ext>
            </a:extLst>
          </p:cNvPr>
          <p:cNvSpPr/>
          <p:nvPr/>
        </p:nvSpPr>
        <p:spPr>
          <a:xfrm>
            <a:off x="10450138" y="1178602"/>
            <a:ext cx="1295007" cy="3099816"/>
          </a:xfrm>
          <a:prstGeom prst="roundRect">
            <a:avLst/>
          </a:prstGeom>
          <a:solidFill>
            <a:schemeClr val="accent5">
              <a:lumMod val="40000"/>
              <a:lumOff val="60000"/>
            </a:schemeClr>
          </a:solidFill>
          <a:ln w="190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89B3DD0-989B-B248-AEF9-400341C9917A}"/>
              </a:ext>
            </a:extLst>
          </p:cNvPr>
          <p:cNvSpPr/>
          <p:nvPr/>
        </p:nvSpPr>
        <p:spPr>
          <a:xfrm>
            <a:off x="7617931" y="5652639"/>
            <a:ext cx="1800493" cy="523220"/>
          </a:xfrm>
          <a:prstGeom prst="rect">
            <a:avLst/>
          </a:prstGeom>
        </p:spPr>
        <p:txBody>
          <a:bodyPr wrap="none">
            <a:spAutoFit/>
          </a:bodyPr>
          <a:lstStyle/>
          <a:p>
            <a:r>
              <a:rPr lang="en-US" sz="2800" b="1" dirty="0">
                <a:solidFill>
                  <a:schemeClr val="bg1"/>
                </a:solidFill>
                <a:latin typeface="Times New Roman" panose="02020603050405020304" pitchFamily="18" charset="0"/>
                <a:cs typeface="Times New Roman" panose="02020603050405020304" pitchFamily="18" charset="0"/>
              </a:rPr>
              <a:t>IGs &amp; SBs</a:t>
            </a:r>
            <a:endParaRPr lang="en-US" sz="2800" dirty="0">
              <a:solidFill>
                <a:schemeClr val="bg1"/>
              </a:solidFill>
            </a:endParaRPr>
          </a:p>
        </p:txBody>
      </p:sp>
      <p:cxnSp>
        <p:nvCxnSpPr>
          <p:cNvPr id="104" name="Straight Connector 103">
            <a:extLst>
              <a:ext uri="{FF2B5EF4-FFF2-40B4-BE49-F238E27FC236}">
                <a16:creationId xmlns:a16="http://schemas.microsoft.com/office/drawing/2014/main" id="{31194529-0216-2E44-B5B7-B7BD9A3BF511}"/>
              </a:ext>
            </a:extLst>
          </p:cNvPr>
          <p:cNvCxnSpPr>
            <a:cxnSpLocks/>
          </p:cNvCxnSpPr>
          <p:nvPr/>
        </p:nvCxnSpPr>
        <p:spPr>
          <a:xfrm flipH="1">
            <a:off x="10197353" y="4236495"/>
            <a:ext cx="340392" cy="710073"/>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3" name="Slide Number Placeholder 32">
            <a:extLst>
              <a:ext uri="{FF2B5EF4-FFF2-40B4-BE49-F238E27FC236}">
                <a16:creationId xmlns:a16="http://schemas.microsoft.com/office/drawing/2014/main" id="{8B3A0945-1837-2A43-9AC4-DA8CC4AFBD7C}"/>
              </a:ext>
            </a:extLst>
          </p:cNvPr>
          <p:cNvSpPr>
            <a:spLocks noGrp="1"/>
          </p:cNvSpPr>
          <p:nvPr>
            <p:ph type="sldNum" sz="quarter" idx="12"/>
          </p:nvPr>
        </p:nvSpPr>
        <p:spPr/>
        <p:txBody>
          <a:bodyPr/>
          <a:lstStyle/>
          <a:p>
            <a:fld id="{EA0A81FB-CD6F-0043-BC2D-C489F657A805}" type="slidenum">
              <a:rPr lang="en-US" smtClean="0"/>
              <a:t>5</a:t>
            </a:fld>
            <a:endParaRPr lang="en-US"/>
          </a:p>
        </p:txBody>
      </p:sp>
      <p:grpSp>
        <p:nvGrpSpPr>
          <p:cNvPr id="22" name="Group 21">
            <a:extLst>
              <a:ext uri="{FF2B5EF4-FFF2-40B4-BE49-F238E27FC236}">
                <a16:creationId xmlns:a16="http://schemas.microsoft.com/office/drawing/2014/main" id="{6BCEA0EB-F109-9C42-82BD-F349A9158EF0}"/>
              </a:ext>
            </a:extLst>
          </p:cNvPr>
          <p:cNvGrpSpPr/>
          <p:nvPr/>
        </p:nvGrpSpPr>
        <p:grpSpPr>
          <a:xfrm>
            <a:off x="4613411" y="2872704"/>
            <a:ext cx="2437143" cy="2064901"/>
            <a:chOff x="4613411" y="2872704"/>
            <a:chExt cx="2437143" cy="2064901"/>
          </a:xfrm>
        </p:grpSpPr>
        <p:pic>
          <p:nvPicPr>
            <p:cNvPr id="63" name="Graphic 62" descr="Laptop with solid fill">
              <a:extLst>
                <a:ext uri="{FF2B5EF4-FFF2-40B4-BE49-F238E27FC236}">
                  <a16:creationId xmlns:a16="http://schemas.microsoft.com/office/drawing/2014/main" id="{D32C52C2-5235-EB42-9387-566A32BFCBE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13411" y="2872704"/>
              <a:ext cx="2437143" cy="2064901"/>
            </a:xfrm>
            <a:prstGeom prst="rect">
              <a:avLst/>
            </a:prstGeom>
          </p:spPr>
        </p:pic>
        <p:pic>
          <p:nvPicPr>
            <p:cNvPr id="21" name="Graphic 20">
              <a:extLst>
                <a:ext uri="{FF2B5EF4-FFF2-40B4-BE49-F238E27FC236}">
                  <a16:creationId xmlns:a16="http://schemas.microsoft.com/office/drawing/2014/main" id="{FDB8116F-3166-0044-BB05-A33E51D360F8}"/>
                </a:ext>
              </a:extLst>
            </p:cNvPr>
            <p:cNvPicPr>
              <a:picLocks noChangeAspect="1"/>
            </p:cNvPicPr>
            <p:nvPr/>
          </p:nvPicPr>
          <p:blipFill rotWithShape="1">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l="30946" t="10483" r="30914" b="10837"/>
            <a:stretch/>
          </p:blipFill>
          <p:spPr>
            <a:xfrm>
              <a:off x="5122642" y="3445913"/>
              <a:ext cx="1422346" cy="705974"/>
            </a:xfrm>
            <a:prstGeom prst="rect">
              <a:avLst/>
            </a:prstGeom>
          </p:spPr>
        </p:pic>
      </p:grpSp>
      <p:grpSp>
        <p:nvGrpSpPr>
          <p:cNvPr id="25" name="Group 24">
            <a:extLst>
              <a:ext uri="{FF2B5EF4-FFF2-40B4-BE49-F238E27FC236}">
                <a16:creationId xmlns:a16="http://schemas.microsoft.com/office/drawing/2014/main" id="{42866DFC-CC2B-D24C-BDCF-A13938079077}"/>
              </a:ext>
            </a:extLst>
          </p:cNvPr>
          <p:cNvGrpSpPr/>
          <p:nvPr/>
        </p:nvGrpSpPr>
        <p:grpSpPr>
          <a:xfrm>
            <a:off x="5578984" y="1148929"/>
            <a:ext cx="1511295" cy="1264024"/>
            <a:chOff x="5578984" y="1148929"/>
            <a:chExt cx="1511295" cy="1264024"/>
          </a:xfrm>
        </p:grpSpPr>
        <p:sp>
          <p:nvSpPr>
            <p:cNvPr id="17" name="Oval 16">
              <a:extLst>
                <a:ext uri="{FF2B5EF4-FFF2-40B4-BE49-F238E27FC236}">
                  <a16:creationId xmlns:a16="http://schemas.microsoft.com/office/drawing/2014/main" id="{6AC1D742-E133-144B-879C-2AC264B5263F}"/>
                </a:ext>
              </a:extLst>
            </p:cNvPr>
            <p:cNvSpPr/>
            <p:nvPr/>
          </p:nvSpPr>
          <p:spPr>
            <a:xfrm>
              <a:off x="5578984" y="1148929"/>
              <a:ext cx="1511295" cy="1264024"/>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A group of people&#10;&#10;Description automatically generated with low confidence">
              <a:extLst>
                <a:ext uri="{FF2B5EF4-FFF2-40B4-BE49-F238E27FC236}">
                  <a16:creationId xmlns:a16="http://schemas.microsoft.com/office/drawing/2014/main" id="{B0C29C32-F10E-D249-B5BD-5B7B3F4B933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746850" y="1291853"/>
              <a:ext cx="1168400" cy="1079500"/>
            </a:xfrm>
            <a:prstGeom prst="rect">
              <a:avLst/>
            </a:prstGeom>
          </p:spPr>
        </p:pic>
      </p:grpSp>
      <p:grpSp>
        <p:nvGrpSpPr>
          <p:cNvPr id="28" name="Group 27">
            <a:extLst>
              <a:ext uri="{FF2B5EF4-FFF2-40B4-BE49-F238E27FC236}">
                <a16:creationId xmlns:a16="http://schemas.microsoft.com/office/drawing/2014/main" id="{3AEFF63E-F624-5346-BA22-CF563202BAD4}"/>
              </a:ext>
            </a:extLst>
          </p:cNvPr>
          <p:cNvGrpSpPr/>
          <p:nvPr/>
        </p:nvGrpSpPr>
        <p:grpSpPr>
          <a:xfrm>
            <a:off x="7746867" y="689649"/>
            <a:ext cx="1938118" cy="1349392"/>
            <a:chOff x="7746867" y="689649"/>
            <a:chExt cx="1938118" cy="1349392"/>
          </a:xfrm>
        </p:grpSpPr>
        <p:sp>
          <p:nvSpPr>
            <p:cNvPr id="12" name="Rounded Rectangle 11">
              <a:extLst>
                <a:ext uri="{FF2B5EF4-FFF2-40B4-BE49-F238E27FC236}">
                  <a16:creationId xmlns:a16="http://schemas.microsoft.com/office/drawing/2014/main" id="{034AA1AD-E2F4-F944-9105-3048D8EED2C2}"/>
                </a:ext>
              </a:extLst>
            </p:cNvPr>
            <p:cNvSpPr/>
            <p:nvPr/>
          </p:nvSpPr>
          <p:spPr>
            <a:xfrm>
              <a:off x="7746867" y="689649"/>
              <a:ext cx="1938118" cy="1349392"/>
            </a:xfrm>
            <a:prstGeom prst="roundRect">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Shape&#10;&#10;Description automatically generated with low confidence">
              <a:extLst>
                <a:ext uri="{FF2B5EF4-FFF2-40B4-BE49-F238E27FC236}">
                  <a16:creationId xmlns:a16="http://schemas.microsoft.com/office/drawing/2014/main" id="{10E6967E-D1B8-6549-9F73-5685D44A367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806658" y="781753"/>
              <a:ext cx="1816100" cy="1155700"/>
            </a:xfrm>
            <a:prstGeom prst="rect">
              <a:avLst/>
            </a:prstGeom>
          </p:spPr>
        </p:pic>
      </p:grpSp>
      <p:pic>
        <p:nvPicPr>
          <p:cNvPr id="31" name="Picture 30" descr="A picture containing clipart&#10;&#10;Description automatically generated">
            <a:extLst>
              <a:ext uri="{FF2B5EF4-FFF2-40B4-BE49-F238E27FC236}">
                <a16:creationId xmlns:a16="http://schemas.microsoft.com/office/drawing/2014/main" id="{8F274ECC-94D5-9E4A-85F0-A24393814BE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503660" y="1217718"/>
            <a:ext cx="1177448" cy="3018777"/>
          </a:xfrm>
          <a:prstGeom prst="rect">
            <a:avLst/>
          </a:prstGeom>
        </p:spPr>
      </p:pic>
      <p:pic>
        <p:nvPicPr>
          <p:cNvPr id="34" name="Picture 33" descr="A picture containing text, wheel, clipart&#10;&#10;Description automatically generated">
            <a:extLst>
              <a:ext uri="{FF2B5EF4-FFF2-40B4-BE49-F238E27FC236}">
                <a16:creationId xmlns:a16="http://schemas.microsoft.com/office/drawing/2014/main" id="{D069D5E9-A16D-A14A-96BC-DFB917E7584A}"/>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656602" y="4920634"/>
            <a:ext cx="3784570" cy="647700"/>
          </a:xfrm>
          <a:prstGeom prst="rect">
            <a:avLst/>
          </a:prstGeom>
        </p:spPr>
      </p:pic>
      <p:pic>
        <p:nvPicPr>
          <p:cNvPr id="36" name="Picture 35" descr="Icon&#10;&#10;Description automatically generated">
            <a:extLst>
              <a:ext uri="{FF2B5EF4-FFF2-40B4-BE49-F238E27FC236}">
                <a16:creationId xmlns:a16="http://schemas.microsoft.com/office/drawing/2014/main" id="{87E5B8A2-0F02-8F48-BF18-9AE1FC1C3E09}"/>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8739226" y="3260452"/>
            <a:ext cx="345829" cy="345829"/>
          </a:xfrm>
          <a:prstGeom prst="rect">
            <a:avLst/>
          </a:prstGeom>
        </p:spPr>
      </p:pic>
    </p:spTree>
    <p:extLst>
      <p:ext uri="{BB962C8B-B14F-4D97-AF65-F5344CB8AC3E}">
        <p14:creationId xmlns:p14="http://schemas.microsoft.com/office/powerpoint/2010/main" val="1190343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 name="Title 1">
            <a:extLst>
              <a:ext uri="{FF2B5EF4-FFF2-40B4-BE49-F238E27FC236}">
                <a16:creationId xmlns:a16="http://schemas.microsoft.com/office/drawing/2014/main" id="{9F2EA033-4575-2741-92C8-E3DD67C95E6F}"/>
              </a:ext>
            </a:extLst>
          </p:cNvPr>
          <p:cNvSpPr txBox="1">
            <a:spLocks/>
          </p:cNvSpPr>
          <p:nvPr/>
        </p:nvSpPr>
        <p:spPr>
          <a:xfrm>
            <a:off x="513443" y="959429"/>
            <a:ext cx="3913412" cy="10791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REGION DISTRIBUTION</a:t>
            </a:r>
          </a:p>
        </p:txBody>
      </p:sp>
      <p:cxnSp>
        <p:nvCxnSpPr>
          <p:cNvPr id="75" name="Straight Connector 74">
            <a:extLst>
              <a:ext uri="{FF2B5EF4-FFF2-40B4-BE49-F238E27FC236}">
                <a16:creationId xmlns:a16="http://schemas.microsoft.com/office/drawing/2014/main" id="{680E0A1F-B733-9B4F-927F-D62323CF16DF}"/>
              </a:ext>
            </a:extLst>
          </p:cNvPr>
          <p:cNvCxnSpPr>
            <a:cxnSpLocks/>
          </p:cNvCxnSpPr>
          <p:nvPr/>
        </p:nvCxnSpPr>
        <p:spPr>
          <a:xfrm>
            <a:off x="4105580" y="731108"/>
            <a:ext cx="0" cy="55125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C580DB1E-A616-F14C-9840-BE43057131C0}"/>
              </a:ext>
            </a:extLst>
          </p:cNvPr>
          <p:cNvSpPr>
            <a:spLocks noGrp="1"/>
          </p:cNvSpPr>
          <p:nvPr>
            <p:ph type="sldNum" sz="quarter" idx="12"/>
          </p:nvPr>
        </p:nvSpPr>
        <p:spPr/>
        <p:txBody>
          <a:bodyPr/>
          <a:lstStyle/>
          <a:p>
            <a:fld id="{EA0A81FB-CD6F-0043-BC2D-C489F657A805}" type="slidenum">
              <a:rPr lang="en-US" smtClean="0"/>
              <a:t>6</a:t>
            </a:fld>
            <a:endParaRPr lang="en-US"/>
          </a:p>
        </p:txBody>
      </p:sp>
      <p:pic>
        <p:nvPicPr>
          <p:cNvPr id="6" name="Picture 5">
            <a:extLst>
              <a:ext uri="{FF2B5EF4-FFF2-40B4-BE49-F238E27FC236}">
                <a16:creationId xmlns:a16="http://schemas.microsoft.com/office/drawing/2014/main" id="{B55856E5-56E1-E3B0-1E27-CE5096D2E1A7}"/>
              </a:ext>
            </a:extLst>
          </p:cNvPr>
          <p:cNvPicPr>
            <a:picLocks noChangeAspect="1"/>
          </p:cNvPicPr>
          <p:nvPr/>
        </p:nvPicPr>
        <p:blipFill>
          <a:blip r:embed="rId3"/>
          <a:srcRect/>
          <a:stretch/>
        </p:blipFill>
        <p:spPr>
          <a:xfrm>
            <a:off x="4105580" y="426027"/>
            <a:ext cx="7772399" cy="6005944"/>
          </a:xfrm>
          <a:prstGeom prst="rect">
            <a:avLst/>
          </a:prstGeom>
        </p:spPr>
      </p:pic>
    </p:spTree>
    <p:extLst>
      <p:ext uri="{BB962C8B-B14F-4D97-AF65-F5344CB8AC3E}">
        <p14:creationId xmlns:p14="http://schemas.microsoft.com/office/powerpoint/2010/main" val="213537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0" name="Straight Connector 189">
            <a:extLst>
              <a:ext uri="{FF2B5EF4-FFF2-40B4-BE49-F238E27FC236}">
                <a16:creationId xmlns:a16="http://schemas.microsoft.com/office/drawing/2014/main" id="{5B4C4B9F-967C-2241-8BA1-A766D1D9E8A2}"/>
              </a:ext>
            </a:extLst>
          </p:cNvPr>
          <p:cNvCxnSpPr>
            <a:cxnSpLocks/>
          </p:cNvCxnSpPr>
          <p:nvPr/>
        </p:nvCxnSpPr>
        <p:spPr>
          <a:xfrm flipV="1">
            <a:off x="4468946" y="4550052"/>
            <a:ext cx="2068159" cy="1215286"/>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782C2E6B-5D40-B84E-BE4E-33026BCFA47B}"/>
              </a:ext>
            </a:extLst>
          </p:cNvPr>
          <p:cNvCxnSpPr>
            <a:cxnSpLocks/>
          </p:cNvCxnSpPr>
          <p:nvPr/>
        </p:nvCxnSpPr>
        <p:spPr>
          <a:xfrm>
            <a:off x="4415814" y="2038152"/>
            <a:ext cx="2059236" cy="1129332"/>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BF5916CC-03EE-4D46-B7D8-7FBA4BBB100D}"/>
              </a:ext>
            </a:extLst>
          </p:cNvPr>
          <p:cNvCxnSpPr>
            <a:cxnSpLocks/>
          </p:cNvCxnSpPr>
          <p:nvPr/>
        </p:nvCxnSpPr>
        <p:spPr>
          <a:xfrm>
            <a:off x="4415814" y="3198860"/>
            <a:ext cx="1982649" cy="348623"/>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31627D80-7338-D944-8D99-D8F145469737}"/>
              </a:ext>
            </a:extLst>
          </p:cNvPr>
          <p:cNvCxnSpPr>
            <a:cxnSpLocks/>
          </p:cNvCxnSpPr>
          <p:nvPr/>
        </p:nvCxnSpPr>
        <p:spPr>
          <a:xfrm flipV="1">
            <a:off x="4403259" y="3956591"/>
            <a:ext cx="1995204" cy="554057"/>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1CC0E9DC-DFA8-E746-A541-D98516A322E6}"/>
              </a:ext>
            </a:extLst>
          </p:cNvPr>
          <p:cNvSpPr/>
          <p:nvPr/>
        </p:nvSpPr>
        <p:spPr>
          <a:xfrm>
            <a:off x="6911027" y="1992055"/>
            <a:ext cx="3812928" cy="37573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E1C8B69E-C5D1-5B42-8341-2D70B6AD2CC2}"/>
              </a:ext>
            </a:extLst>
          </p:cNvPr>
          <p:cNvSpPr/>
          <p:nvPr/>
        </p:nvSpPr>
        <p:spPr>
          <a:xfrm>
            <a:off x="6944224" y="3550163"/>
            <a:ext cx="3775448" cy="683264"/>
          </a:xfrm>
          <a:prstGeom prst="rect">
            <a:avLst/>
          </a:prstGeom>
        </p:spPr>
        <p:txBody>
          <a:bodyPr wrap="square">
            <a:spAutoFit/>
          </a:bodyPr>
          <a:lstStyle/>
          <a:p>
            <a:pPr algn="ctr">
              <a:lnSpc>
                <a:spcPct val="80000"/>
              </a:lnSpc>
            </a:pPr>
            <a:r>
              <a:rPr lang="en-US" sz="2400" b="1" dirty="0">
                <a:solidFill>
                  <a:schemeClr val="bg1"/>
                </a:solidFill>
                <a:latin typeface="Times New Roman" panose="02020603050405020304" pitchFamily="18" charset="0"/>
                <a:ea typeface="+mj-ea"/>
                <a:cs typeface="Times New Roman" panose="02020603050405020304" pitchFamily="18" charset="0"/>
              </a:rPr>
              <a:t>Regions</a:t>
            </a:r>
          </a:p>
          <a:p>
            <a:pPr algn="ctr">
              <a:lnSpc>
                <a:spcPct val="80000"/>
              </a:lnSpc>
            </a:pPr>
            <a:r>
              <a:rPr lang="en-US" sz="2400" b="1" dirty="0">
                <a:solidFill>
                  <a:schemeClr val="bg1"/>
                </a:solidFill>
                <a:latin typeface="Times New Roman" panose="02020603050405020304" pitchFamily="18" charset="0"/>
                <a:ea typeface="+mj-ea"/>
                <a:cs typeface="Times New Roman" panose="02020603050405020304" pitchFamily="18" charset="0"/>
              </a:rPr>
              <a:t>Level</a:t>
            </a:r>
          </a:p>
        </p:txBody>
      </p:sp>
      <p:sp>
        <p:nvSpPr>
          <p:cNvPr id="197" name="Oval 196">
            <a:extLst>
              <a:ext uri="{FF2B5EF4-FFF2-40B4-BE49-F238E27FC236}">
                <a16:creationId xmlns:a16="http://schemas.microsoft.com/office/drawing/2014/main" id="{4DEB37CA-F1E8-E84E-9E8E-1415A11F1F47}"/>
              </a:ext>
            </a:extLst>
          </p:cNvPr>
          <p:cNvSpPr/>
          <p:nvPr/>
        </p:nvSpPr>
        <p:spPr>
          <a:xfrm>
            <a:off x="10420527" y="3262120"/>
            <a:ext cx="528889" cy="528889"/>
          </a:xfrm>
          <a:prstGeom prst="ellipse">
            <a:avLst/>
          </a:prstGeom>
          <a:solidFill>
            <a:schemeClr val="accent2">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Oval 197">
            <a:extLst>
              <a:ext uri="{FF2B5EF4-FFF2-40B4-BE49-F238E27FC236}">
                <a16:creationId xmlns:a16="http://schemas.microsoft.com/office/drawing/2014/main" id="{F0FCD6BD-E40B-D24B-A6B8-3C691A6C0AD8}"/>
              </a:ext>
            </a:extLst>
          </p:cNvPr>
          <p:cNvSpPr/>
          <p:nvPr/>
        </p:nvSpPr>
        <p:spPr>
          <a:xfrm>
            <a:off x="10387256" y="4109676"/>
            <a:ext cx="528889" cy="528889"/>
          </a:xfrm>
          <a:prstGeom prst="ellipse">
            <a:avLst/>
          </a:prstGeom>
          <a:solidFill>
            <a:schemeClr val="accent4">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Oval 198">
            <a:extLst>
              <a:ext uri="{FF2B5EF4-FFF2-40B4-BE49-F238E27FC236}">
                <a16:creationId xmlns:a16="http://schemas.microsoft.com/office/drawing/2014/main" id="{260ADDF3-7663-4A4E-A170-26E689AE2E39}"/>
              </a:ext>
            </a:extLst>
          </p:cNvPr>
          <p:cNvSpPr/>
          <p:nvPr/>
        </p:nvSpPr>
        <p:spPr>
          <a:xfrm>
            <a:off x="10046025" y="2496288"/>
            <a:ext cx="528889" cy="528889"/>
          </a:xfrm>
          <a:prstGeom prst="ellipse">
            <a:avLst/>
          </a:prstGeom>
          <a:solidFill>
            <a:srgbClr val="FF7B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Oval 199">
            <a:extLst>
              <a:ext uri="{FF2B5EF4-FFF2-40B4-BE49-F238E27FC236}">
                <a16:creationId xmlns:a16="http://schemas.microsoft.com/office/drawing/2014/main" id="{54F519EE-5B9A-F84B-84BA-9030F19C27BF}"/>
              </a:ext>
            </a:extLst>
          </p:cNvPr>
          <p:cNvSpPr/>
          <p:nvPr/>
        </p:nvSpPr>
        <p:spPr>
          <a:xfrm>
            <a:off x="9441108" y="1931539"/>
            <a:ext cx="528889" cy="528889"/>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Oval 200">
            <a:extLst>
              <a:ext uri="{FF2B5EF4-FFF2-40B4-BE49-F238E27FC236}">
                <a16:creationId xmlns:a16="http://schemas.microsoft.com/office/drawing/2014/main" id="{FB3C531A-1FC4-664C-801A-01D38A64AE87}"/>
              </a:ext>
            </a:extLst>
          </p:cNvPr>
          <p:cNvSpPr/>
          <p:nvPr/>
        </p:nvSpPr>
        <p:spPr>
          <a:xfrm>
            <a:off x="8507508" y="1747267"/>
            <a:ext cx="528889" cy="528889"/>
          </a:xfrm>
          <a:prstGeom prst="ellipse">
            <a:avLst/>
          </a:prstGeom>
          <a:solidFill>
            <a:schemeClr val="accent6">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D233B8A2-877C-9043-82D7-A12243DE4A92}"/>
              </a:ext>
            </a:extLst>
          </p:cNvPr>
          <p:cNvSpPr/>
          <p:nvPr/>
        </p:nvSpPr>
        <p:spPr>
          <a:xfrm>
            <a:off x="7619175" y="1958432"/>
            <a:ext cx="528889" cy="528889"/>
          </a:xfrm>
          <a:prstGeom prst="ellipse">
            <a:avLst/>
          </a:prstGeom>
          <a:solidFill>
            <a:schemeClr val="accent6">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Oval 202">
            <a:extLst>
              <a:ext uri="{FF2B5EF4-FFF2-40B4-BE49-F238E27FC236}">
                <a16:creationId xmlns:a16="http://schemas.microsoft.com/office/drawing/2014/main" id="{6DEE58FD-B13E-FF49-944E-80083E52BAB4}"/>
              </a:ext>
            </a:extLst>
          </p:cNvPr>
          <p:cNvSpPr/>
          <p:nvPr/>
        </p:nvSpPr>
        <p:spPr>
          <a:xfrm rot="5400000">
            <a:off x="6993466" y="2503456"/>
            <a:ext cx="528889" cy="528889"/>
          </a:xfrm>
          <a:prstGeom prst="ellipse">
            <a:avLst/>
          </a:prstGeom>
          <a:solidFill>
            <a:srgbClr val="92D0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C7A1DACF-C22F-E84A-B73B-7218F71F79D7}"/>
              </a:ext>
            </a:extLst>
          </p:cNvPr>
          <p:cNvSpPr/>
          <p:nvPr/>
        </p:nvSpPr>
        <p:spPr>
          <a:xfrm>
            <a:off x="10083753" y="4811020"/>
            <a:ext cx="528889" cy="528889"/>
          </a:xfrm>
          <a:prstGeom prst="ellipse">
            <a:avLst/>
          </a:prstGeom>
          <a:solidFill>
            <a:schemeClr val="accent4">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Oval 204">
            <a:extLst>
              <a:ext uri="{FF2B5EF4-FFF2-40B4-BE49-F238E27FC236}">
                <a16:creationId xmlns:a16="http://schemas.microsoft.com/office/drawing/2014/main" id="{F52F3D48-717D-004A-B53B-6CD686E05D4A}"/>
              </a:ext>
            </a:extLst>
          </p:cNvPr>
          <p:cNvSpPr/>
          <p:nvPr/>
        </p:nvSpPr>
        <p:spPr>
          <a:xfrm>
            <a:off x="6625448" y="3322089"/>
            <a:ext cx="528889" cy="528889"/>
          </a:xfrm>
          <a:prstGeom prst="ellipse">
            <a:avLst/>
          </a:prstGeom>
          <a:solidFill>
            <a:schemeClr val="accent6">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Oval 205">
            <a:extLst>
              <a:ext uri="{FF2B5EF4-FFF2-40B4-BE49-F238E27FC236}">
                <a16:creationId xmlns:a16="http://schemas.microsoft.com/office/drawing/2014/main" id="{3417696E-E18B-E549-8B62-8B782B1A0B32}"/>
              </a:ext>
            </a:extLst>
          </p:cNvPr>
          <p:cNvSpPr/>
          <p:nvPr/>
        </p:nvSpPr>
        <p:spPr>
          <a:xfrm>
            <a:off x="6691170" y="4129047"/>
            <a:ext cx="528889" cy="528889"/>
          </a:xfrm>
          <a:prstGeom prst="ellipse">
            <a:avLst/>
          </a:prstGeom>
          <a:solidFill>
            <a:schemeClr val="accent5">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Oval 206">
            <a:extLst>
              <a:ext uri="{FF2B5EF4-FFF2-40B4-BE49-F238E27FC236}">
                <a16:creationId xmlns:a16="http://schemas.microsoft.com/office/drawing/2014/main" id="{A5E67ED5-63FA-3F41-8ABC-B8AC541907F6}"/>
              </a:ext>
            </a:extLst>
          </p:cNvPr>
          <p:cNvSpPr/>
          <p:nvPr/>
        </p:nvSpPr>
        <p:spPr>
          <a:xfrm rot="5400000">
            <a:off x="7016827" y="4801342"/>
            <a:ext cx="528889" cy="528889"/>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906443F-8BBC-3B4A-A64B-57301D26006D}"/>
              </a:ext>
            </a:extLst>
          </p:cNvPr>
          <p:cNvSpPr/>
          <p:nvPr/>
        </p:nvSpPr>
        <p:spPr>
          <a:xfrm>
            <a:off x="7725725" y="5306704"/>
            <a:ext cx="528889" cy="528889"/>
          </a:xfrm>
          <a:prstGeom prst="ellipse">
            <a:avLst/>
          </a:prstGeom>
          <a:solidFill>
            <a:schemeClr val="accent5">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Oval 208">
            <a:extLst>
              <a:ext uri="{FF2B5EF4-FFF2-40B4-BE49-F238E27FC236}">
                <a16:creationId xmlns:a16="http://schemas.microsoft.com/office/drawing/2014/main" id="{254FA229-4778-D14E-A93F-5BC0F36FB236}"/>
              </a:ext>
            </a:extLst>
          </p:cNvPr>
          <p:cNvSpPr/>
          <p:nvPr/>
        </p:nvSpPr>
        <p:spPr>
          <a:xfrm>
            <a:off x="8603131" y="5484923"/>
            <a:ext cx="528889" cy="528889"/>
          </a:xfrm>
          <a:prstGeom prst="ellipse">
            <a:avLst/>
          </a:prstGeom>
          <a:solidFill>
            <a:srgbClr val="4498F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Oval 209">
            <a:extLst>
              <a:ext uri="{FF2B5EF4-FFF2-40B4-BE49-F238E27FC236}">
                <a16:creationId xmlns:a16="http://schemas.microsoft.com/office/drawing/2014/main" id="{49E2710D-DA09-3F4C-871C-484FEEA71E35}"/>
              </a:ext>
            </a:extLst>
          </p:cNvPr>
          <p:cNvSpPr/>
          <p:nvPr/>
        </p:nvSpPr>
        <p:spPr>
          <a:xfrm rot="5400000">
            <a:off x="9441106" y="5339908"/>
            <a:ext cx="528889" cy="528889"/>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itle 1">
            <a:extLst>
              <a:ext uri="{FF2B5EF4-FFF2-40B4-BE49-F238E27FC236}">
                <a16:creationId xmlns:a16="http://schemas.microsoft.com/office/drawing/2014/main" id="{9F2EA033-4575-2741-92C8-E3DD67C95E6F}"/>
              </a:ext>
            </a:extLst>
          </p:cNvPr>
          <p:cNvSpPr txBox="1">
            <a:spLocks/>
          </p:cNvSpPr>
          <p:nvPr/>
        </p:nvSpPr>
        <p:spPr>
          <a:xfrm>
            <a:off x="609601" y="474887"/>
            <a:ext cx="4303058"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accent1"/>
                </a:solidFill>
                <a:latin typeface="Times New Roman" panose="02020603050405020304" pitchFamily="18" charset="0"/>
                <a:cs typeface="Times New Roman" panose="02020603050405020304" pitchFamily="18" charset="0"/>
              </a:rPr>
              <a:t>REGIONS</a:t>
            </a:r>
          </a:p>
        </p:txBody>
      </p:sp>
      <p:cxnSp>
        <p:nvCxnSpPr>
          <p:cNvPr id="85" name="Straight Connector 84">
            <a:extLst>
              <a:ext uri="{FF2B5EF4-FFF2-40B4-BE49-F238E27FC236}">
                <a16:creationId xmlns:a16="http://schemas.microsoft.com/office/drawing/2014/main" id="{8757334A-83DF-FC4D-9761-C34C3A090CF5}"/>
              </a:ext>
            </a:extLst>
          </p:cNvPr>
          <p:cNvCxnSpPr>
            <a:cxnSpLocks/>
          </p:cNvCxnSpPr>
          <p:nvPr/>
        </p:nvCxnSpPr>
        <p:spPr>
          <a:xfrm>
            <a:off x="609601" y="1071722"/>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4944CF6C-8406-DD4E-A2D6-82326F6A7091}"/>
              </a:ext>
            </a:extLst>
          </p:cNvPr>
          <p:cNvSpPr>
            <a:spLocks noGrp="1"/>
          </p:cNvSpPr>
          <p:nvPr>
            <p:ph type="sldNum" sz="quarter" idx="12"/>
          </p:nvPr>
        </p:nvSpPr>
        <p:spPr/>
        <p:txBody>
          <a:bodyPr/>
          <a:lstStyle/>
          <a:p>
            <a:fld id="{EA0A81FB-CD6F-0043-BC2D-C489F657A805}" type="slidenum">
              <a:rPr lang="en-US" smtClean="0"/>
              <a:t>7</a:t>
            </a:fld>
            <a:endParaRPr lang="en-US"/>
          </a:p>
        </p:txBody>
      </p:sp>
      <p:grpSp>
        <p:nvGrpSpPr>
          <p:cNvPr id="17" name="Group 16">
            <a:extLst>
              <a:ext uri="{FF2B5EF4-FFF2-40B4-BE49-F238E27FC236}">
                <a16:creationId xmlns:a16="http://schemas.microsoft.com/office/drawing/2014/main" id="{F408DBCC-A5C3-D347-A69F-F102F6596F7F}"/>
              </a:ext>
            </a:extLst>
          </p:cNvPr>
          <p:cNvGrpSpPr/>
          <p:nvPr/>
        </p:nvGrpSpPr>
        <p:grpSpPr>
          <a:xfrm>
            <a:off x="1104122" y="2668120"/>
            <a:ext cx="3456355" cy="1028208"/>
            <a:chOff x="1104122" y="2668120"/>
            <a:chExt cx="3456355" cy="1028208"/>
          </a:xfrm>
        </p:grpSpPr>
        <p:grpSp>
          <p:nvGrpSpPr>
            <p:cNvPr id="32" name="Group 31">
              <a:extLst>
                <a:ext uri="{FF2B5EF4-FFF2-40B4-BE49-F238E27FC236}">
                  <a16:creationId xmlns:a16="http://schemas.microsoft.com/office/drawing/2014/main" id="{F1A001ED-9AB7-CD4E-9103-E81357C2E977}"/>
                </a:ext>
              </a:extLst>
            </p:cNvPr>
            <p:cNvGrpSpPr/>
            <p:nvPr/>
          </p:nvGrpSpPr>
          <p:grpSpPr>
            <a:xfrm>
              <a:off x="1104122" y="2744601"/>
              <a:ext cx="3456355" cy="951727"/>
              <a:chOff x="1104122" y="3499971"/>
              <a:chExt cx="3456355" cy="951727"/>
            </a:xfrm>
          </p:grpSpPr>
          <p:pic>
            <p:nvPicPr>
              <p:cNvPr id="98" name="Graphic 97">
                <a:extLst>
                  <a:ext uri="{FF2B5EF4-FFF2-40B4-BE49-F238E27FC236}">
                    <a16:creationId xmlns:a16="http://schemas.microsoft.com/office/drawing/2014/main" id="{43133A8A-A51C-394D-9D5D-302CACCFFA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4122" y="3679720"/>
                <a:ext cx="3456355" cy="771978"/>
              </a:xfrm>
              <a:prstGeom prst="rect">
                <a:avLst/>
              </a:prstGeom>
            </p:spPr>
          </p:pic>
          <p:sp>
            <p:nvSpPr>
              <p:cNvPr id="111" name="Rectangle 110">
                <a:extLst>
                  <a:ext uri="{FF2B5EF4-FFF2-40B4-BE49-F238E27FC236}">
                    <a16:creationId xmlns:a16="http://schemas.microsoft.com/office/drawing/2014/main" id="{F4ED6B31-02D4-5D4B-BF69-185A9852B31B}"/>
                  </a:ext>
                </a:extLst>
              </p:cNvPr>
              <p:cNvSpPr/>
              <p:nvPr/>
            </p:nvSpPr>
            <p:spPr>
              <a:xfrm>
                <a:off x="1468044" y="3902743"/>
                <a:ext cx="2753436"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NSBs</a:t>
                </a:r>
                <a:endParaRPr lang="en-US" sz="2000" dirty="0">
                  <a:solidFill>
                    <a:schemeClr val="bg1"/>
                  </a:solidFill>
                </a:endParaRPr>
              </a:p>
            </p:txBody>
          </p:sp>
          <p:grpSp>
            <p:nvGrpSpPr>
              <p:cNvPr id="138" name="Group 137">
                <a:extLst>
                  <a:ext uri="{FF2B5EF4-FFF2-40B4-BE49-F238E27FC236}">
                    <a16:creationId xmlns:a16="http://schemas.microsoft.com/office/drawing/2014/main" id="{F491AB29-F023-954B-8FCB-B7B1A4BB2439}"/>
                  </a:ext>
                </a:extLst>
              </p:cNvPr>
              <p:cNvGrpSpPr/>
              <p:nvPr/>
            </p:nvGrpSpPr>
            <p:grpSpPr>
              <a:xfrm>
                <a:off x="1524433" y="3499971"/>
                <a:ext cx="2638368" cy="451209"/>
                <a:chOff x="1570876" y="1432639"/>
                <a:chExt cx="2620757" cy="431324"/>
              </a:xfrm>
            </p:grpSpPr>
            <p:sp>
              <p:nvSpPr>
                <p:cNvPr id="139" name="Oval 138">
                  <a:extLst>
                    <a:ext uri="{FF2B5EF4-FFF2-40B4-BE49-F238E27FC236}">
                      <a16:creationId xmlns:a16="http://schemas.microsoft.com/office/drawing/2014/main" id="{C9569CE7-1705-2440-B16F-5E4325254D7B}"/>
                    </a:ext>
                  </a:extLst>
                </p:cNvPr>
                <p:cNvSpPr/>
                <p:nvPr/>
              </p:nvSpPr>
              <p:spPr>
                <a:xfrm rot="5400000">
                  <a:off x="3750970" y="1423300"/>
                  <a:ext cx="431323" cy="450003"/>
                </a:xfrm>
                <a:prstGeom prst="ellipse">
                  <a:avLst/>
                </a:prstGeom>
                <a:solidFill>
                  <a:srgbClr val="92D0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a:extLst>
                    <a:ext uri="{FF2B5EF4-FFF2-40B4-BE49-F238E27FC236}">
                      <a16:creationId xmlns:a16="http://schemas.microsoft.com/office/drawing/2014/main" id="{EDFC99A2-6502-694A-BF81-FC9C9A12478B}"/>
                    </a:ext>
                  </a:extLst>
                </p:cNvPr>
                <p:cNvSpPr/>
                <p:nvPr/>
              </p:nvSpPr>
              <p:spPr>
                <a:xfrm>
                  <a:off x="3216614" y="1432639"/>
                  <a:ext cx="444283" cy="431324"/>
                </a:xfrm>
                <a:prstGeom prst="ellipse">
                  <a:avLst/>
                </a:prstGeom>
                <a:solidFill>
                  <a:srgbClr val="54823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829CFBFB-8A82-7D47-AD45-3EC59353B414}"/>
                    </a:ext>
                  </a:extLst>
                </p:cNvPr>
                <p:cNvSpPr/>
                <p:nvPr/>
              </p:nvSpPr>
              <p:spPr>
                <a:xfrm>
                  <a:off x="2672992" y="1432640"/>
                  <a:ext cx="444283" cy="425511"/>
                </a:xfrm>
                <a:prstGeom prst="ellipse">
                  <a:avLst/>
                </a:prstGeom>
                <a:solidFill>
                  <a:srgbClr val="00B0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Oval 141">
                  <a:extLst>
                    <a:ext uri="{FF2B5EF4-FFF2-40B4-BE49-F238E27FC236}">
                      <a16:creationId xmlns:a16="http://schemas.microsoft.com/office/drawing/2014/main" id="{C96C4903-E33D-AD47-8EEC-860BF0C8227E}"/>
                    </a:ext>
                  </a:extLst>
                </p:cNvPr>
                <p:cNvSpPr/>
                <p:nvPr/>
              </p:nvSpPr>
              <p:spPr>
                <a:xfrm>
                  <a:off x="2124736" y="1432640"/>
                  <a:ext cx="450003" cy="425511"/>
                </a:xfrm>
                <a:prstGeom prst="ellipse">
                  <a:avLst/>
                </a:prstGeom>
                <a:solidFill>
                  <a:srgbClr val="38572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Oval 142">
                  <a:extLst>
                    <a:ext uri="{FF2B5EF4-FFF2-40B4-BE49-F238E27FC236}">
                      <a16:creationId xmlns:a16="http://schemas.microsoft.com/office/drawing/2014/main" id="{04D9212A-2451-0542-AAAE-746E0A6500BB}"/>
                    </a:ext>
                  </a:extLst>
                </p:cNvPr>
                <p:cNvSpPr/>
                <p:nvPr/>
              </p:nvSpPr>
              <p:spPr>
                <a:xfrm>
                  <a:off x="1570876" y="1432640"/>
                  <a:ext cx="450003" cy="425511"/>
                </a:xfrm>
                <a:prstGeom prst="ellipse">
                  <a:avLst/>
                </a:prstGeom>
                <a:solidFill>
                  <a:srgbClr val="C5E0B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7" name="Picture 6">
              <a:extLst>
                <a:ext uri="{FF2B5EF4-FFF2-40B4-BE49-F238E27FC236}">
                  <a16:creationId xmlns:a16="http://schemas.microsoft.com/office/drawing/2014/main" id="{ADE6BB13-8353-D24E-AFAA-6F8A3A46137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530323" y="2668120"/>
              <a:ext cx="2631949" cy="451951"/>
            </a:xfrm>
            <a:prstGeom prst="rect">
              <a:avLst/>
            </a:prstGeom>
          </p:spPr>
        </p:pic>
      </p:grpSp>
      <p:grpSp>
        <p:nvGrpSpPr>
          <p:cNvPr id="15" name="Group 14">
            <a:extLst>
              <a:ext uri="{FF2B5EF4-FFF2-40B4-BE49-F238E27FC236}">
                <a16:creationId xmlns:a16="http://schemas.microsoft.com/office/drawing/2014/main" id="{36588ACF-AAB2-A946-8FCD-7CE533804B26}"/>
              </a:ext>
            </a:extLst>
          </p:cNvPr>
          <p:cNvGrpSpPr/>
          <p:nvPr/>
        </p:nvGrpSpPr>
        <p:grpSpPr>
          <a:xfrm>
            <a:off x="1104122" y="3975682"/>
            <a:ext cx="3456355" cy="1040315"/>
            <a:chOff x="1104122" y="3975682"/>
            <a:chExt cx="3456355" cy="1040315"/>
          </a:xfrm>
        </p:grpSpPr>
        <p:grpSp>
          <p:nvGrpSpPr>
            <p:cNvPr id="33" name="Group 32">
              <a:extLst>
                <a:ext uri="{FF2B5EF4-FFF2-40B4-BE49-F238E27FC236}">
                  <a16:creationId xmlns:a16="http://schemas.microsoft.com/office/drawing/2014/main" id="{438EA270-19DD-7A4E-A83E-4FDA0206A5EE}"/>
                </a:ext>
              </a:extLst>
            </p:cNvPr>
            <p:cNvGrpSpPr/>
            <p:nvPr/>
          </p:nvGrpSpPr>
          <p:grpSpPr>
            <a:xfrm>
              <a:off x="1104122" y="4046555"/>
              <a:ext cx="3456355" cy="969442"/>
              <a:chOff x="1104122" y="4503749"/>
              <a:chExt cx="3456355" cy="969442"/>
            </a:xfrm>
          </p:grpSpPr>
          <p:pic>
            <p:nvPicPr>
              <p:cNvPr id="99" name="Graphic 98">
                <a:extLst>
                  <a:ext uri="{FF2B5EF4-FFF2-40B4-BE49-F238E27FC236}">
                    <a16:creationId xmlns:a16="http://schemas.microsoft.com/office/drawing/2014/main" id="{D8877F26-C125-A44C-A051-FD09303BE1F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4122" y="4701213"/>
                <a:ext cx="3456355" cy="771978"/>
              </a:xfrm>
              <a:prstGeom prst="rect">
                <a:avLst/>
              </a:prstGeom>
            </p:spPr>
          </p:pic>
          <p:sp>
            <p:nvSpPr>
              <p:cNvPr id="102" name="Rectangle 101">
                <a:extLst>
                  <a:ext uri="{FF2B5EF4-FFF2-40B4-BE49-F238E27FC236}">
                    <a16:creationId xmlns:a16="http://schemas.microsoft.com/office/drawing/2014/main" id="{67A58868-9AB7-7641-BB09-0CD39BC2137D}"/>
                  </a:ext>
                </a:extLst>
              </p:cNvPr>
              <p:cNvSpPr/>
              <p:nvPr/>
            </p:nvSpPr>
            <p:spPr>
              <a:xfrm>
                <a:off x="1468045" y="4918752"/>
                <a:ext cx="2753435"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LSBs</a:t>
                </a:r>
                <a:endParaRPr lang="en-US" sz="2000" dirty="0">
                  <a:solidFill>
                    <a:schemeClr val="bg1"/>
                  </a:solidFill>
                </a:endParaRPr>
              </a:p>
            </p:txBody>
          </p:sp>
          <p:grpSp>
            <p:nvGrpSpPr>
              <p:cNvPr id="144" name="Group 143">
                <a:extLst>
                  <a:ext uri="{FF2B5EF4-FFF2-40B4-BE49-F238E27FC236}">
                    <a16:creationId xmlns:a16="http://schemas.microsoft.com/office/drawing/2014/main" id="{75AEE5A7-1770-254B-9886-07209CD87C46}"/>
                  </a:ext>
                </a:extLst>
              </p:cNvPr>
              <p:cNvGrpSpPr/>
              <p:nvPr/>
            </p:nvGrpSpPr>
            <p:grpSpPr>
              <a:xfrm>
                <a:off x="1509635" y="4503749"/>
                <a:ext cx="2642530" cy="451209"/>
                <a:chOff x="1556178" y="1432639"/>
                <a:chExt cx="2624890" cy="431324"/>
              </a:xfrm>
            </p:grpSpPr>
            <p:sp>
              <p:nvSpPr>
                <p:cNvPr id="145" name="Oval 144">
                  <a:extLst>
                    <a:ext uri="{FF2B5EF4-FFF2-40B4-BE49-F238E27FC236}">
                      <a16:creationId xmlns:a16="http://schemas.microsoft.com/office/drawing/2014/main" id="{C1706888-0651-0C48-8D43-D4E2606A3E2F}"/>
                    </a:ext>
                  </a:extLst>
                </p:cNvPr>
                <p:cNvSpPr/>
                <p:nvPr/>
              </p:nvSpPr>
              <p:spPr>
                <a:xfrm rot="5400000">
                  <a:off x="3740405" y="1423300"/>
                  <a:ext cx="431323" cy="450003"/>
                </a:xfrm>
                <a:prstGeom prst="ellipse">
                  <a:avLst/>
                </a:prstGeom>
                <a:solidFill>
                  <a:schemeClr val="accent2">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a:extLst>
                    <a:ext uri="{FF2B5EF4-FFF2-40B4-BE49-F238E27FC236}">
                      <a16:creationId xmlns:a16="http://schemas.microsoft.com/office/drawing/2014/main" id="{EAD27C02-E4AD-0748-94BA-43DCA264060D}"/>
                    </a:ext>
                  </a:extLst>
                </p:cNvPr>
                <p:cNvSpPr/>
                <p:nvPr/>
              </p:nvSpPr>
              <p:spPr>
                <a:xfrm>
                  <a:off x="3205076" y="1432639"/>
                  <a:ext cx="444283" cy="431324"/>
                </a:xfrm>
                <a:prstGeom prst="ellipse">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Oval 146">
                  <a:extLst>
                    <a:ext uri="{FF2B5EF4-FFF2-40B4-BE49-F238E27FC236}">
                      <a16:creationId xmlns:a16="http://schemas.microsoft.com/office/drawing/2014/main" id="{70A97C68-E28C-E145-BE2D-A6B6C49F5E89}"/>
                    </a:ext>
                  </a:extLst>
                </p:cNvPr>
                <p:cNvSpPr/>
                <p:nvPr/>
              </p:nvSpPr>
              <p:spPr>
                <a:xfrm>
                  <a:off x="2661128" y="1432640"/>
                  <a:ext cx="444283" cy="425511"/>
                </a:xfrm>
                <a:prstGeom prst="ellipse">
                  <a:avLst/>
                </a:prstGeom>
                <a:solidFill>
                  <a:schemeClr val="accent2">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8" name="Oval 147">
                  <a:extLst>
                    <a:ext uri="{FF2B5EF4-FFF2-40B4-BE49-F238E27FC236}">
                      <a16:creationId xmlns:a16="http://schemas.microsoft.com/office/drawing/2014/main" id="{3896CD0A-98F7-0445-83C2-4FCB65AE2F4F}"/>
                    </a:ext>
                  </a:extLst>
                </p:cNvPr>
                <p:cNvSpPr/>
                <p:nvPr/>
              </p:nvSpPr>
              <p:spPr>
                <a:xfrm>
                  <a:off x="2113524" y="1432640"/>
                  <a:ext cx="450003" cy="425511"/>
                </a:xfrm>
                <a:prstGeom prst="ellipse">
                  <a:avLst/>
                </a:prstGeom>
                <a:solidFill>
                  <a:srgbClr val="FF7B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9" name="Oval 148">
                  <a:extLst>
                    <a:ext uri="{FF2B5EF4-FFF2-40B4-BE49-F238E27FC236}">
                      <a16:creationId xmlns:a16="http://schemas.microsoft.com/office/drawing/2014/main" id="{A4337F27-EA98-3244-AA9A-E9183C6E397F}"/>
                    </a:ext>
                  </a:extLst>
                </p:cNvPr>
                <p:cNvSpPr/>
                <p:nvPr/>
              </p:nvSpPr>
              <p:spPr>
                <a:xfrm>
                  <a:off x="1556178" y="1432640"/>
                  <a:ext cx="450003" cy="425511"/>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9" name="Picture 8" descr="A group of people&#10;&#10;Description automatically generated with low confidence">
              <a:extLst>
                <a:ext uri="{FF2B5EF4-FFF2-40B4-BE49-F238E27FC236}">
                  <a16:creationId xmlns:a16="http://schemas.microsoft.com/office/drawing/2014/main" id="{E9A060E0-4EB2-3E43-9E58-59464D6EBF2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23836" y="3975682"/>
              <a:ext cx="2627558" cy="451197"/>
            </a:xfrm>
            <a:prstGeom prst="rect">
              <a:avLst/>
            </a:prstGeom>
          </p:spPr>
        </p:pic>
      </p:grpSp>
      <p:grpSp>
        <p:nvGrpSpPr>
          <p:cNvPr id="16" name="Group 15">
            <a:extLst>
              <a:ext uri="{FF2B5EF4-FFF2-40B4-BE49-F238E27FC236}">
                <a16:creationId xmlns:a16="http://schemas.microsoft.com/office/drawing/2014/main" id="{0DBBC4AA-AF7F-AB4F-908D-68E47C91B141}"/>
              </a:ext>
            </a:extLst>
          </p:cNvPr>
          <p:cNvGrpSpPr/>
          <p:nvPr/>
        </p:nvGrpSpPr>
        <p:grpSpPr>
          <a:xfrm>
            <a:off x="1104122" y="5216641"/>
            <a:ext cx="3456355" cy="1021330"/>
            <a:chOff x="1104122" y="5216641"/>
            <a:chExt cx="3456355" cy="1021330"/>
          </a:xfrm>
        </p:grpSpPr>
        <p:grpSp>
          <p:nvGrpSpPr>
            <p:cNvPr id="34" name="Group 33">
              <a:extLst>
                <a:ext uri="{FF2B5EF4-FFF2-40B4-BE49-F238E27FC236}">
                  <a16:creationId xmlns:a16="http://schemas.microsoft.com/office/drawing/2014/main" id="{A962BD25-2DCB-064F-8E9E-3C1FCCB75525}"/>
                </a:ext>
              </a:extLst>
            </p:cNvPr>
            <p:cNvGrpSpPr/>
            <p:nvPr/>
          </p:nvGrpSpPr>
          <p:grpSpPr>
            <a:xfrm>
              <a:off x="1104122" y="5285004"/>
              <a:ext cx="3456355" cy="952967"/>
              <a:chOff x="1104122" y="5533479"/>
              <a:chExt cx="3456355" cy="952967"/>
            </a:xfrm>
          </p:grpSpPr>
          <p:pic>
            <p:nvPicPr>
              <p:cNvPr id="117" name="Graphic 116">
                <a:extLst>
                  <a:ext uri="{FF2B5EF4-FFF2-40B4-BE49-F238E27FC236}">
                    <a16:creationId xmlns:a16="http://schemas.microsoft.com/office/drawing/2014/main" id="{8219370B-8C5A-064A-9260-B1ADA92CCBE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4122" y="5714468"/>
                <a:ext cx="3456355" cy="771978"/>
              </a:xfrm>
              <a:prstGeom prst="rect">
                <a:avLst/>
              </a:prstGeom>
            </p:spPr>
          </p:pic>
          <p:sp>
            <p:nvSpPr>
              <p:cNvPr id="183" name="Rectangle 182">
                <a:extLst>
                  <a:ext uri="{FF2B5EF4-FFF2-40B4-BE49-F238E27FC236}">
                    <a16:creationId xmlns:a16="http://schemas.microsoft.com/office/drawing/2014/main" id="{6BD764E8-C663-3442-A4C9-E977E2F84496}"/>
                  </a:ext>
                </a:extLst>
              </p:cNvPr>
              <p:cNvSpPr/>
              <p:nvPr/>
            </p:nvSpPr>
            <p:spPr>
              <a:xfrm>
                <a:off x="1468044" y="5959529"/>
                <a:ext cx="2753436"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SFSBs</a:t>
                </a:r>
                <a:endParaRPr lang="en-US" sz="2000" dirty="0">
                  <a:solidFill>
                    <a:schemeClr val="bg1"/>
                  </a:solidFill>
                </a:endParaRPr>
              </a:p>
            </p:txBody>
          </p:sp>
          <p:grpSp>
            <p:nvGrpSpPr>
              <p:cNvPr id="150" name="Group 149">
                <a:extLst>
                  <a:ext uri="{FF2B5EF4-FFF2-40B4-BE49-F238E27FC236}">
                    <a16:creationId xmlns:a16="http://schemas.microsoft.com/office/drawing/2014/main" id="{85CE6647-74CE-B445-B5B9-F8D28B107B7D}"/>
                  </a:ext>
                </a:extLst>
              </p:cNvPr>
              <p:cNvGrpSpPr/>
              <p:nvPr/>
            </p:nvGrpSpPr>
            <p:grpSpPr>
              <a:xfrm>
                <a:off x="1524131" y="5533479"/>
                <a:ext cx="2648213" cy="451209"/>
                <a:chOff x="1570578" y="1432639"/>
                <a:chExt cx="2630537" cy="431324"/>
              </a:xfrm>
            </p:grpSpPr>
            <p:sp>
              <p:nvSpPr>
                <p:cNvPr id="151" name="Oval 150">
                  <a:extLst>
                    <a:ext uri="{FF2B5EF4-FFF2-40B4-BE49-F238E27FC236}">
                      <a16:creationId xmlns:a16="http://schemas.microsoft.com/office/drawing/2014/main" id="{C503E077-63F8-2343-B935-8BC87FA4DAB5}"/>
                    </a:ext>
                  </a:extLst>
                </p:cNvPr>
                <p:cNvSpPr/>
                <p:nvPr/>
              </p:nvSpPr>
              <p:spPr>
                <a:xfrm rot="5400000">
                  <a:off x="3760452" y="1423300"/>
                  <a:ext cx="431323" cy="450003"/>
                </a:xfrm>
                <a:prstGeom prst="ellipse">
                  <a:avLst/>
                </a:prstGeom>
                <a:solidFill>
                  <a:srgbClr val="D9A1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Oval 151">
                  <a:extLst>
                    <a:ext uri="{FF2B5EF4-FFF2-40B4-BE49-F238E27FC236}">
                      <a16:creationId xmlns:a16="http://schemas.microsoft.com/office/drawing/2014/main" id="{95C4F1CC-EBD8-2F4C-BC7B-631685DFE17C}"/>
                    </a:ext>
                  </a:extLst>
                </p:cNvPr>
                <p:cNvSpPr/>
                <p:nvPr/>
              </p:nvSpPr>
              <p:spPr>
                <a:xfrm>
                  <a:off x="3220919" y="1432639"/>
                  <a:ext cx="444283" cy="431324"/>
                </a:xfrm>
                <a:prstGeom prst="ellipse">
                  <a:avLst/>
                </a:prstGeom>
                <a:solidFill>
                  <a:srgbClr val="DBD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 name="Oval 152">
                  <a:extLst>
                    <a:ext uri="{FF2B5EF4-FFF2-40B4-BE49-F238E27FC236}">
                      <a16:creationId xmlns:a16="http://schemas.microsoft.com/office/drawing/2014/main" id="{3B39C109-3805-4E42-876A-E30AE0DDA35F}"/>
                    </a:ext>
                  </a:extLst>
                </p:cNvPr>
                <p:cNvSpPr/>
                <p:nvPr/>
              </p:nvSpPr>
              <p:spPr>
                <a:xfrm>
                  <a:off x="2681401" y="1432640"/>
                  <a:ext cx="444283" cy="425511"/>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4" name="Oval 153">
                  <a:extLst>
                    <a:ext uri="{FF2B5EF4-FFF2-40B4-BE49-F238E27FC236}">
                      <a16:creationId xmlns:a16="http://schemas.microsoft.com/office/drawing/2014/main" id="{951CEE98-4D78-A14B-BA17-16358395DED8}"/>
                    </a:ext>
                  </a:extLst>
                </p:cNvPr>
                <p:cNvSpPr/>
                <p:nvPr/>
              </p:nvSpPr>
              <p:spPr>
                <a:xfrm>
                  <a:off x="2134647" y="1432640"/>
                  <a:ext cx="450003" cy="425511"/>
                </a:xfrm>
                <a:prstGeom prst="ellipse">
                  <a:avLst/>
                </a:prstGeom>
                <a:solidFill>
                  <a:schemeClr val="accent4">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5" name="Oval 154">
                  <a:extLst>
                    <a:ext uri="{FF2B5EF4-FFF2-40B4-BE49-F238E27FC236}">
                      <a16:creationId xmlns:a16="http://schemas.microsoft.com/office/drawing/2014/main" id="{C427CC15-0FA4-6B4B-B35C-C2AA3D2BD2AF}"/>
                    </a:ext>
                  </a:extLst>
                </p:cNvPr>
                <p:cNvSpPr/>
                <p:nvPr/>
              </p:nvSpPr>
              <p:spPr>
                <a:xfrm>
                  <a:off x="1570578" y="1432640"/>
                  <a:ext cx="450003" cy="425511"/>
                </a:xfrm>
                <a:prstGeom prst="ellipse">
                  <a:avLst/>
                </a:prstGeom>
                <a:solidFill>
                  <a:schemeClr val="accent4">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11" name="Picture 10" descr="A picture containing text, wheel, clipart&#10;&#10;Description automatically generated">
              <a:extLst>
                <a:ext uri="{FF2B5EF4-FFF2-40B4-BE49-F238E27FC236}">
                  <a16:creationId xmlns:a16="http://schemas.microsoft.com/office/drawing/2014/main" id="{B8C712C3-D23F-FD49-BB9A-F4DE6851CAD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35016" y="5216641"/>
              <a:ext cx="2635193" cy="452508"/>
            </a:xfrm>
            <a:prstGeom prst="rect">
              <a:avLst/>
            </a:prstGeom>
          </p:spPr>
        </p:pic>
      </p:grpSp>
      <p:grpSp>
        <p:nvGrpSpPr>
          <p:cNvPr id="136" name="Group 135">
            <a:extLst>
              <a:ext uri="{FF2B5EF4-FFF2-40B4-BE49-F238E27FC236}">
                <a16:creationId xmlns:a16="http://schemas.microsoft.com/office/drawing/2014/main" id="{112F5401-A4A1-A743-9E10-BD1BFDBE0852}"/>
              </a:ext>
            </a:extLst>
          </p:cNvPr>
          <p:cNvGrpSpPr/>
          <p:nvPr/>
        </p:nvGrpSpPr>
        <p:grpSpPr>
          <a:xfrm>
            <a:off x="1104215" y="1388458"/>
            <a:ext cx="3456355" cy="1025225"/>
            <a:chOff x="1108671" y="1383488"/>
            <a:chExt cx="3456355" cy="1025225"/>
          </a:xfrm>
        </p:grpSpPr>
        <p:grpSp>
          <p:nvGrpSpPr>
            <p:cNvPr id="137" name="Group 136">
              <a:extLst>
                <a:ext uri="{FF2B5EF4-FFF2-40B4-BE49-F238E27FC236}">
                  <a16:creationId xmlns:a16="http://schemas.microsoft.com/office/drawing/2014/main" id="{3CB390C2-859D-5E44-B92B-15CC2D47852F}"/>
                </a:ext>
              </a:extLst>
            </p:cNvPr>
            <p:cNvGrpSpPr/>
            <p:nvPr/>
          </p:nvGrpSpPr>
          <p:grpSpPr>
            <a:xfrm>
              <a:off x="1108671" y="1444289"/>
              <a:ext cx="3456355" cy="964424"/>
              <a:chOff x="1108671" y="1444289"/>
              <a:chExt cx="3456355" cy="964424"/>
            </a:xfrm>
          </p:grpSpPr>
          <p:pic>
            <p:nvPicPr>
              <p:cNvPr id="159" name="Graphic 158">
                <a:extLst>
                  <a:ext uri="{FF2B5EF4-FFF2-40B4-BE49-F238E27FC236}">
                    <a16:creationId xmlns:a16="http://schemas.microsoft.com/office/drawing/2014/main" id="{FF2D390D-16E0-EE4E-AD4C-2EBD3FC498E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08671" y="1636735"/>
                <a:ext cx="3456355" cy="771978"/>
              </a:xfrm>
              <a:prstGeom prst="rect">
                <a:avLst/>
              </a:prstGeom>
            </p:spPr>
          </p:pic>
          <p:grpSp>
            <p:nvGrpSpPr>
              <p:cNvPr id="160" name="Group 159">
                <a:extLst>
                  <a:ext uri="{FF2B5EF4-FFF2-40B4-BE49-F238E27FC236}">
                    <a16:creationId xmlns:a16="http://schemas.microsoft.com/office/drawing/2014/main" id="{3D3E5AEE-3F4D-ED4E-87D1-0F1AEB97B79E}"/>
                  </a:ext>
                </a:extLst>
              </p:cNvPr>
              <p:cNvGrpSpPr/>
              <p:nvPr/>
            </p:nvGrpSpPr>
            <p:grpSpPr>
              <a:xfrm>
                <a:off x="1519068" y="1444289"/>
                <a:ext cx="2642962" cy="451210"/>
                <a:chOff x="1565548" y="1432639"/>
                <a:chExt cx="2625325" cy="431325"/>
              </a:xfrm>
            </p:grpSpPr>
            <p:sp>
              <p:nvSpPr>
                <p:cNvPr id="162" name="Oval 161">
                  <a:extLst>
                    <a:ext uri="{FF2B5EF4-FFF2-40B4-BE49-F238E27FC236}">
                      <a16:creationId xmlns:a16="http://schemas.microsoft.com/office/drawing/2014/main" id="{50FC1A9A-B780-2740-8DF9-ED75CF00B344}"/>
                    </a:ext>
                  </a:extLst>
                </p:cNvPr>
                <p:cNvSpPr/>
                <p:nvPr/>
              </p:nvSpPr>
              <p:spPr>
                <a:xfrm rot="5400000">
                  <a:off x="3750210" y="1423301"/>
                  <a:ext cx="431323" cy="450003"/>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162">
                  <a:extLst>
                    <a:ext uri="{FF2B5EF4-FFF2-40B4-BE49-F238E27FC236}">
                      <a16:creationId xmlns:a16="http://schemas.microsoft.com/office/drawing/2014/main" id="{E0237364-7F6C-904C-BDA9-CBBACE490C10}"/>
                    </a:ext>
                  </a:extLst>
                </p:cNvPr>
                <p:cNvSpPr/>
                <p:nvPr/>
              </p:nvSpPr>
              <p:spPr>
                <a:xfrm>
                  <a:off x="3211008" y="1432639"/>
                  <a:ext cx="444283" cy="431324"/>
                </a:xfrm>
                <a:prstGeom prst="ellipse">
                  <a:avLst/>
                </a:prstGeom>
                <a:solidFill>
                  <a:schemeClr val="accent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a:extLst>
                    <a:ext uri="{FF2B5EF4-FFF2-40B4-BE49-F238E27FC236}">
                      <a16:creationId xmlns:a16="http://schemas.microsoft.com/office/drawing/2014/main" id="{C183B564-A4BB-C94D-AA51-68AA92C5C602}"/>
                    </a:ext>
                  </a:extLst>
                </p:cNvPr>
                <p:cNvSpPr/>
                <p:nvPr/>
              </p:nvSpPr>
              <p:spPr>
                <a:xfrm>
                  <a:off x="2667386" y="1432640"/>
                  <a:ext cx="444283" cy="425511"/>
                </a:xfrm>
                <a:prstGeom prst="ellipse">
                  <a:avLst/>
                </a:prstGeom>
                <a:solidFill>
                  <a:schemeClr val="accent5">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6" name="Oval 165">
                  <a:extLst>
                    <a:ext uri="{FF2B5EF4-FFF2-40B4-BE49-F238E27FC236}">
                      <a16:creationId xmlns:a16="http://schemas.microsoft.com/office/drawing/2014/main" id="{5EEBD7C3-86C3-154A-BC41-F260BD4D20BC}"/>
                    </a:ext>
                  </a:extLst>
                </p:cNvPr>
                <p:cNvSpPr/>
                <p:nvPr/>
              </p:nvSpPr>
              <p:spPr>
                <a:xfrm>
                  <a:off x="2119270" y="1432640"/>
                  <a:ext cx="450003" cy="42551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Oval 166">
                  <a:extLst>
                    <a:ext uri="{FF2B5EF4-FFF2-40B4-BE49-F238E27FC236}">
                      <a16:creationId xmlns:a16="http://schemas.microsoft.com/office/drawing/2014/main" id="{32A349E0-480F-2148-B79C-C3A8ED43F832}"/>
                    </a:ext>
                  </a:extLst>
                </p:cNvPr>
                <p:cNvSpPr/>
                <p:nvPr/>
              </p:nvSpPr>
              <p:spPr>
                <a:xfrm>
                  <a:off x="1565548" y="1432640"/>
                  <a:ext cx="450003" cy="425511"/>
                </a:xfrm>
                <a:prstGeom prst="ellipse">
                  <a:avLst/>
                </a:prstGeom>
                <a:solidFill>
                  <a:srgbClr val="4498F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1" name="Rectangle 160">
                <a:extLst>
                  <a:ext uri="{FF2B5EF4-FFF2-40B4-BE49-F238E27FC236}">
                    <a16:creationId xmlns:a16="http://schemas.microsoft.com/office/drawing/2014/main" id="{324B09C8-C9DE-BD42-9A78-591C6C0210A5}"/>
                  </a:ext>
                </a:extLst>
              </p:cNvPr>
              <p:cNvSpPr/>
              <p:nvPr/>
            </p:nvSpPr>
            <p:spPr>
              <a:xfrm>
                <a:off x="1468044" y="1851303"/>
                <a:ext cx="2753436"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IGs</a:t>
                </a:r>
                <a:endParaRPr lang="en-US" sz="2000" dirty="0">
                  <a:solidFill>
                    <a:schemeClr val="bg1"/>
                  </a:solidFill>
                </a:endParaRPr>
              </a:p>
            </p:txBody>
          </p:sp>
        </p:grpSp>
        <p:pic>
          <p:nvPicPr>
            <p:cNvPr id="156" name="Picture 155" descr="A picture containing text, wheel, clipart&#10;&#10;Description automatically generated">
              <a:extLst>
                <a:ext uri="{FF2B5EF4-FFF2-40B4-BE49-F238E27FC236}">
                  <a16:creationId xmlns:a16="http://schemas.microsoft.com/office/drawing/2014/main" id="{9F56A94F-3C95-E643-970B-652DC332C77F}"/>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523497" y="1383488"/>
              <a:ext cx="2631952" cy="432221"/>
            </a:xfrm>
            <a:prstGeom prst="rect">
              <a:avLst/>
            </a:prstGeom>
          </p:spPr>
        </p:pic>
      </p:grpSp>
    </p:spTree>
    <p:extLst>
      <p:ext uri="{BB962C8B-B14F-4D97-AF65-F5344CB8AC3E}">
        <p14:creationId xmlns:p14="http://schemas.microsoft.com/office/powerpoint/2010/main" val="1869859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83" name="Straight Connector 82">
            <a:extLst>
              <a:ext uri="{FF2B5EF4-FFF2-40B4-BE49-F238E27FC236}">
                <a16:creationId xmlns:a16="http://schemas.microsoft.com/office/drawing/2014/main" id="{C53EC297-F9F1-1343-AB25-84CE4127B326}"/>
              </a:ext>
            </a:extLst>
          </p:cNvPr>
          <p:cNvCxnSpPr>
            <a:cxnSpLocks/>
          </p:cNvCxnSpPr>
          <p:nvPr/>
        </p:nvCxnSpPr>
        <p:spPr>
          <a:xfrm>
            <a:off x="6222206" y="3909465"/>
            <a:ext cx="0" cy="682106"/>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57F9DD83-9131-1149-86E6-70DE63C219DC}"/>
              </a:ext>
            </a:extLst>
          </p:cNvPr>
          <p:cNvCxnSpPr>
            <a:cxnSpLocks/>
          </p:cNvCxnSpPr>
          <p:nvPr/>
        </p:nvCxnSpPr>
        <p:spPr>
          <a:xfrm>
            <a:off x="3665705" y="2520019"/>
            <a:ext cx="651329" cy="2203006"/>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782C2E6B-5D40-B84E-BE4E-33026BCFA47B}"/>
              </a:ext>
            </a:extLst>
          </p:cNvPr>
          <p:cNvCxnSpPr>
            <a:cxnSpLocks/>
          </p:cNvCxnSpPr>
          <p:nvPr/>
        </p:nvCxnSpPr>
        <p:spPr>
          <a:xfrm>
            <a:off x="2484430" y="3949355"/>
            <a:ext cx="1092129" cy="1009641"/>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43D38008-6B6F-1143-9D2A-2A12B9FC277C}"/>
              </a:ext>
            </a:extLst>
          </p:cNvPr>
          <p:cNvCxnSpPr>
            <a:cxnSpLocks/>
          </p:cNvCxnSpPr>
          <p:nvPr/>
        </p:nvCxnSpPr>
        <p:spPr>
          <a:xfrm flipH="1">
            <a:off x="8520239" y="4736161"/>
            <a:ext cx="819640" cy="503632"/>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BF5916CC-03EE-4D46-B7D8-7FBA4BBB100D}"/>
              </a:ext>
            </a:extLst>
          </p:cNvPr>
          <p:cNvCxnSpPr>
            <a:cxnSpLocks/>
          </p:cNvCxnSpPr>
          <p:nvPr/>
        </p:nvCxnSpPr>
        <p:spPr>
          <a:xfrm flipH="1">
            <a:off x="7860717" y="2520249"/>
            <a:ext cx="1271395" cy="2303308"/>
          </a:xfrm>
          <a:prstGeom prst="line">
            <a:avLst/>
          </a:prstGeom>
          <a:ln w="25400">
            <a:solidFill>
              <a:schemeClr val="accent5">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B48D2687-B9FB-8546-B501-55DDD8758AF8}"/>
              </a:ext>
            </a:extLst>
          </p:cNvPr>
          <p:cNvGrpSpPr/>
          <p:nvPr/>
        </p:nvGrpSpPr>
        <p:grpSpPr>
          <a:xfrm>
            <a:off x="9161738" y="2737981"/>
            <a:ext cx="2489858" cy="2456793"/>
            <a:chOff x="5413810" y="3526726"/>
            <a:chExt cx="2988736" cy="2949046"/>
          </a:xfrm>
        </p:grpSpPr>
        <p:sp>
          <p:nvSpPr>
            <p:cNvPr id="38" name="Oval 37">
              <a:extLst>
                <a:ext uri="{FF2B5EF4-FFF2-40B4-BE49-F238E27FC236}">
                  <a16:creationId xmlns:a16="http://schemas.microsoft.com/office/drawing/2014/main" id="{1CC0E9DC-DFA8-E746-A541-D98516A322E6}"/>
                </a:ext>
              </a:extLst>
            </p:cNvPr>
            <p:cNvSpPr/>
            <p:nvPr/>
          </p:nvSpPr>
          <p:spPr>
            <a:xfrm>
              <a:off x="5611203" y="3695924"/>
              <a:ext cx="2635504" cy="2597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1C8B69E-C5D1-5B42-8341-2D70B6AD2CC2}"/>
                </a:ext>
              </a:extLst>
            </p:cNvPr>
            <p:cNvSpPr/>
            <p:nvPr/>
          </p:nvSpPr>
          <p:spPr>
            <a:xfrm>
              <a:off x="5634151" y="4640378"/>
              <a:ext cx="2509542" cy="701943"/>
            </a:xfrm>
            <a:prstGeom prst="rect">
              <a:avLst/>
            </a:prstGeom>
          </p:spPr>
          <p:txBody>
            <a:bodyPr wrap="square">
              <a:spAutoFit/>
            </a:bodyPr>
            <a:lstStyle/>
            <a:p>
              <a:pPr algn="ctr">
                <a:lnSpc>
                  <a:spcPct val="80000"/>
                </a:lnSpc>
              </a:pPr>
              <a:r>
                <a:rPr lang="en-US" sz="2000" b="1" dirty="0">
                  <a:solidFill>
                    <a:schemeClr val="bg1"/>
                  </a:solidFill>
                  <a:latin typeface="Times New Roman" panose="02020603050405020304" pitchFamily="18" charset="0"/>
                  <a:ea typeface="+mj-ea"/>
                  <a:cs typeface="Times New Roman" panose="02020603050405020304" pitchFamily="18" charset="0"/>
                </a:rPr>
                <a:t>Regions</a:t>
              </a:r>
            </a:p>
            <a:p>
              <a:pPr algn="ctr">
                <a:lnSpc>
                  <a:spcPct val="80000"/>
                </a:lnSpc>
              </a:pPr>
              <a:r>
                <a:rPr lang="en-US" sz="2000" b="1" dirty="0">
                  <a:solidFill>
                    <a:schemeClr val="bg1"/>
                  </a:solidFill>
                  <a:latin typeface="Times New Roman" panose="02020603050405020304" pitchFamily="18" charset="0"/>
                  <a:ea typeface="+mj-ea"/>
                  <a:cs typeface="Times New Roman" panose="02020603050405020304" pitchFamily="18" charset="0"/>
                </a:rPr>
                <a:t>Level</a:t>
              </a:r>
            </a:p>
          </p:txBody>
        </p:sp>
        <p:sp>
          <p:nvSpPr>
            <p:cNvPr id="197" name="Oval 196">
              <a:extLst>
                <a:ext uri="{FF2B5EF4-FFF2-40B4-BE49-F238E27FC236}">
                  <a16:creationId xmlns:a16="http://schemas.microsoft.com/office/drawing/2014/main" id="{4DEB37CA-F1E8-E84E-9E8E-1415A11F1F47}"/>
                </a:ext>
              </a:extLst>
            </p:cNvPr>
            <p:cNvSpPr/>
            <p:nvPr/>
          </p:nvSpPr>
          <p:spPr>
            <a:xfrm>
              <a:off x="8036977" y="4573796"/>
              <a:ext cx="365569" cy="365569"/>
            </a:xfrm>
            <a:prstGeom prst="ellipse">
              <a:avLst/>
            </a:prstGeom>
            <a:solidFill>
              <a:schemeClr val="accent4">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Oval 197">
              <a:extLst>
                <a:ext uri="{FF2B5EF4-FFF2-40B4-BE49-F238E27FC236}">
                  <a16:creationId xmlns:a16="http://schemas.microsoft.com/office/drawing/2014/main" id="{F0FCD6BD-E40B-D24B-A6B8-3C691A6C0AD8}"/>
                </a:ext>
              </a:extLst>
            </p:cNvPr>
            <p:cNvSpPr/>
            <p:nvPr/>
          </p:nvSpPr>
          <p:spPr>
            <a:xfrm>
              <a:off x="8013980" y="5159629"/>
              <a:ext cx="365569" cy="365569"/>
            </a:xfrm>
            <a:prstGeom prst="ellipse">
              <a:avLst/>
            </a:prstGeom>
            <a:solidFill>
              <a:schemeClr val="accent4">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Oval 198">
              <a:extLst>
                <a:ext uri="{FF2B5EF4-FFF2-40B4-BE49-F238E27FC236}">
                  <a16:creationId xmlns:a16="http://schemas.microsoft.com/office/drawing/2014/main" id="{260ADDF3-7663-4A4E-A170-26E689AE2E39}"/>
                </a:ext>
              </a:extLst>
            </p:cNvPr>
            <p:cNvSpPr/>
            <p:nvPr/>
          </p:nvSpPr>
          <p:spPr>
            <a:xfrm>
              <a:off x="7778120" y="4044451"/>
              <a:ext cx="365569" cy="365569"/>
            </a:xfrm>
            <a:prstGeom prst="ellipse">
              <a:avLst/>
            </a:prstGeom>
            <a:solidFill>
              <a:srgbClr val="FF7B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Oval 199">
              <a:extLst>
                <a:ext uri="{FF2B5EF4-FFF2-40B4-BE49-F238E27FC236}">
                  <a16:creationId xmlns:a16="http://schemas.microsoft.com/office/drawing/2014/main" id="{54F519EE-5B9A-F84B-84BA-9030F19C27BF}"/>
                </a:ext>
              </a:extLst>
            </p:cNvPr>
            <p:cNvSpPr/>
            <p:nvPr/>
          </p:nvSpPr>
          <p:spPr>
            <a:xfrm>
              <a:off x="7360000" y="3654095"/>
              <a:ext cx="365569" cy="365569"/>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Oval 200">
              <a:extLst>
                <a:ext uri="{FF2B5EF4-FFF2-40B4-BE49-F238E27FC236}">
                  <a16:creationId xmlns:a16="http://schemas.microsoft.com/office/drawing/2014/main" id="{FB3C531A-1FC4-664C-801A-01D38A64AE87}"/>
                </a:ext>
              </a:extLst>
            </p:cNvPr>
            <p:cNvSpPr/>
            <p:nvPr/>
          </p:nvSpPr>
          <p:spPr>
            <a:xfrm>
              <a:off x="6714694" y="3526726"/>
              <a:ext cx="365569" cy="365569"/>
            </a:xfrm>
            <a:prstGeom prst="ellipse">
              <a:avLst/>
            </a:prstGeom>
            <a:solidFill>
              <a:schemeClr val="accent6">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D233B8A2-877C-9043-82D7-A12243DE4A92}"/>
                </a:ext>
              </a:extLst>
            </p:cNvPr>
            <p:cNvSpPr/>
            <p:nvPr/>
          </p:nvSpPr>
          <p:spPr>
            <a:xfrm>
              <a:off x="6100676" y="3672684"/>
              <a:ext cx="365569" cy="365569"/>
            </a:xfrm>
            <a:prstGeom prst="ellipse">
              <a:avLst/>
            </a:prstGeom>
            <a:solidFill>
              <a:schemeClr val="accent6">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Oval 202">
              <a:extLst>
                <a:ext uri="{FF2B5EF4-FFF2-40B4-BE49-F238E27FC236}">
                  <a16:creationId xmlns:a16="http://schemas.microsoft.com/office/drawing/2014/main" id="{6DEE58FD-B13E-FF49-944E-80083E52BAB4}"/>
                </a:ext>
              </a:extLst>
            </p:cNvPr>
            <p:cNvSpPr/>
            <p:nvPr/>
          </p:nvSpPr>
          <p:spPr>
            <a:xfrm rot="5400000">
              <a:off x="5668185" y="4049406"/>
              <a:ext cx="365569" cy="365569"/>
            </a:xfrm>
            <a:prstGeom prst="ellipse">
              <a:avLst/>
            </a:prstGeom>
            <a:solidFill>
              <a:srgbClr val="92D0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C7A1DACF-C22F-E84A-B73B-7218F71F79D7}"/>
                </a:ext>
              </a:extLst>
            </p:cNvPr>
            <p:cNvSpPr/>
            <p:nvPr/>
          </p:nvSpPr>
          <p:spPr>
            <a:xfrm>
              <a:off x="7804198" y="5644399"/>
              <a:ext cx="365569" cy="365569"/>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Oval 204">
              <a:extLst>
                <a:ext uri="{FF2B5EF4-FFF2-40B4-BE49-F238E27FC236}">
                  <a16:creationId xmlns:a16="http://schemas.microsoft.com/office/drawing/2014/main" id="{F52F3D48-717D-004A-B53B-6CD686E05D4A}"/>
                </a:ext>
              </a:extLst>
            </p:cNvPr>
            <p:cNvSpPr/>
            <p:nvPr/>
          </p:nvSpPr>
          <p:spPr>
            <a:xfrm>
              <a:off x="5413810" y="4615247"/>
              <a:ext cx="365569" cy="365569"/>
            </a:xfrm>
            <a:prstGeom prst="ellipse">
              <a:avLst/>
            </a:prstGeom>
            <a:solidFill>
              <a:srgbClr val="4498F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Oval 205">
              <a:extLst>
                <a:ext uri="{FF2B5EF4-FFF2-40B4-BE49-F238E27FC236}">
                  <a16:creationId xmlns:a16="http://schemas.microsoft.com/office/drawing/2014/main" id="{3417696E-E18B-E549-8B62-8B782B1A0B32}"/>
                </a:ext>
              </a:extLst>
            </p:cNvPr>
            <p:cNvSpPr/>
            <p:nvPr/>
          </p:nvSpPr>
          <p:spPr>
            <a:xfrm>
              <a:off x="5459237" y="5173018"/>
              <a:ext cx="365569" cy="365569"/>
            </a:xfrm>
            <a:prstGeom prst="ellipse">
              <a:avLst/>
            </a:prstGeom>
            <a:solidFill>
              <a:schemeClr val="accent5">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Oval 206">
              <a:extLst>
                <a:ext uri="{FF2B5EF4-FFF2-40B4-BE49-F238E27FC236}">
                  <a16:creationId xmlns:a16="http://schemas.microsoft.com/office/drawing/2014/main" id="{A5E67ED5-63FA-3F41-8ABC-B8AC541907F6}"/>
                </a:ext>
              </a:extLst>
            </p:cNvPr>
            <p:cNvSpPr/>
            <p:nvPr/>
          </p:nvSpPr>
          <p:spPr>
            <a:xfrm rot="5400000">
              <a:off x="5684332" y="5637710"/>
              <a:ext cx="365569" cy="365569"/>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Oval 207">
              <a:extLst>
                <a:ext uri="{FF2B5EF4-FFF2-40B4-BE49-F238E27FC236}">
                  <a16:creationId xmlns:a16="http://schemas.microsoft.com/office/drawing/2014/main" id="{B906443F-8BBC-3B4A-A64B-57301D26006D}"/>
                </a:ext>
              </a:extLst>
            </p:cNvPr>
            <p:cNvSpPr/>
            <p:nvPr/>
          </p:nvSpPr>
          <p:spPr>
            <a:xfrm>
              <a:off x="6174324" y="5987017"/>
              <a:ext cx="365569" cy="365569"/>
            </a:xfrm>
            <a:prstGeom prst="ellipse">
              <a:avLst/>
            </a:prstGeom>
            <a:solidFill>
              <a:srgbClr val="FF007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Oval 208">
              <a:extLst>
                <a:ext uri="{FF2B5EF4-FFF2-40B4-BE49-F238E27FC236}">
                  <a16:creationId xmlns:a16="http://schemas.microsoft.com/office/drawing/2014/main" id="{254FA229-4778-D14E-A93F-5BC0F36FB236}"/>
                </a:ext>
              </a:extLst>
            </p:cNvPr>
            <p:cNvSpPr/>
            <p:nvPr/>
          </p:nvSpPr>
          <p:spPr>
            <a:xfrm>
              <a:off x="6780789" y="6110203"/>
              <a:ext cx="365569" cy="365569"/>
            </a:xfrm>
            <a:prstGeom prst="ellipse">
              <a:avLst/>
            </a:prstGeom>
            <a:solidFill>
              <a:srgbClr val="FC818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Oval 209">
              <a:extLst>
                <a:ext uri="{FF2B5EF4-FFF2-40B4-BE49-F238E27FC236}">
                  <a16:creationId xmlns:a16="http://schemas.microsoft.com/office/drawing/2014/main" id="{49E2710D-DA09-3F4C-871C-484FEEA71E35}"/>
                </a:ext>
              </a:extLst>
            </p:cNvPr>
            <p:cNvSpPr/>
            <p:nvPr/>
          </p:nvSpPr>
          <p:spPr>
            <a:xfrm rot="5400000">
              <a:off x="7359999" y="6009968"/>
              <a:ext cx="365569" cy="365569"/>
            </a:xfrm>
            <a:prstGeom prst="ellipse">
              <a:avLst/>
            </a:prstGeom>
            <a:solidFill>
              <a:srgbClr val="E05D8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4" name="Title 1">
            <a:extLst>
              <a:ext uri="{FF2B5EF4-FFF2-40B4-BE49-F238E27FC236}">
                <a16:creationId xmlns:a16="http://schemas.microsoft.com/office/drawing/2014/main" id="{9F2EA033-4575-2741-92C8-E3DD67C95E6F}"/>
              </a:ext>
            </a:extLst>
          </p:cNvPr>
          <p:cNvSpPr txBox="1">
            <a:spLocks/>
          </p:cNvSpPr>
          <p:nvPr/>
        </p:nvSpPr>
        <p:spPr>
          <a:xfrm>
            <a:off x="571500" y="474887"/>
            <a:ext cx="11328399"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accent1"/>
                </a:solidFill>
                <a:latin typeface="Times New Roman" panose="02020603050405020304" pitchFamily="18" charset="0"/>
                <a:cs typeface="Times New Roman" panose="02020603050405020304" pitchFamily="18" charset="0"/>
              </a:rPr>
              <a:t>WORLD SERVICE BUSINESS CONFERENCE</a:t>
            </a:r>
          </a:p>
        </p:txBody>
      </p:sp>
      <p:cxnSp>
        <p:nvCxnSpPr>
          <p:cNvPr id="85" name="Straight Connector 84">
            <a:extLst>
              <a:ext uri="{FF2B5EF4-FFF2-40B4-BE49-F238E27FC236}">
                <a16:creationId xmlns:a16="http://schemas.microsoft.com/office/drawing/2014/main" id="{8757334A-83DF-FC4D-9761-C34C3A090CF5}"/>
              </a:ext>
            </a:extLst>
          </p:cNvPr>
          <p:cNvCxnSpPr>
            <a:cxnSpLocks/>
          </p:cNvCxnSpPr>
          <p:nvPr/>
        </p:nvCxnSpPr>
        <p:spPr>
          <a:xfrm>
            <a:off x="609601" y="1071722"/>
            <a:ext cx="117887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EB13FB56-42FD-3C46-B9C0-BC431367D4D9}"/>
              </a:ext>
            </a:extLst>
          </p:cNvPr>
          <p:cNvSpPr/>
          <p:nvPr/>
        </p:nvSpPr>
        <p:spPr>
          <a:xfrm>
            <a:off x="3281103" y="4648875"/>
            <a:ext cx="5229974" cy="171427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a:extLst>
              <a:ext uri="{FF2B5EF4-FFF2-40B4-BE49-F238E27FC236}">
                <a16:creationId xmlns:a16="http://schemas.microsoft.com/office/drawing/2014/main" id="{A69AE85D-E842-3B42-8A8B-93A43226F2CF}"/>
              </a:ext>
            </a:extLst>
          </p:cNvPr>
          <p:cNvSpPr/>
          <p:nvPr/>
        </p:nvSpPr>
        <p:spPr>
          <a:xfrm>
            <a:off x="3370378" y="5063649"/>
            <a:ext cx="5039193" cy="830997"/>
          </a:xfrm>
          <a:prstGeom prst="rect">
            <a:avLst/>
          </a:prstGeom>
        </p:spPr>
        <p:txBody>
          <a:bodyPr wrap="square">
            <a:spAutoFit/>
          </a:bodyPr>
          <a:lstStyle/>
          <a:p>
            <a:pPr algn="ctr"/>
            <a:r>
              <a:rPr lang="en-US" sz="2400" b="1" dirty="0">
                <a:solidFill>
                  <a:schemeClr val="bg1"/>
                </a:solidFill>
                <a:latin typeface="Times New Roman" panose="02020603050405020304" pitchFamily="18" charset="0"/>
                <a:cs typeface="Times New Roman" panose="02020603050405020304" pitchFamily="18" charset="0"/>
              </a:rPr>
              <a:t>World Service </a:t>
            </a:r>
            <a:br>
              <a:rPr lang="en-US" sz="2400" b="1" dirty="0">
                <a:solidFill>
                  <a:schemeClr val="bg1"/>
                </a:solidFill>
                <a:latin typeface="Times New Roman" panose="02020603050405020304" pitchFamily="18" charset="0"/>
                <a:cs typeface="Times New Roman" panose="02020603050405020304" pitchFamily="18" charset="0"/>
              </a:rPr>
            </a:br>
            <a:r>
              <a:rPr lang="en-US" sz="2400" b="1" dirty="0">
                <a:solidFill>
                  <a:schemeClr val="bg1"/>
                </a:solidFill>
                <a:latin typeface="Times New Roman" panose="02020603050405020304" pitchFamily="18" charset="0"/>
                <a:cs typeface="Times New Roman" panose="02020603050405020304" pitchFamily="18" charset="0"/>
              </a:rPr>
              <a:t>Business Conference</a:t>
            </a:r>
            <a:endParaRPr lang="en-US" sz="2400" dirty="0">
              <a:solidFill>
                <a:schemeClr val="bg1"/>
              </a:solidFill>
            </a:endParaRPr>
          </a:p>
        </p:txBody>
      </p:sp>
      <p:sp>
        <p:nvSpPr>
          <p:cNvPr id="6" name="Slide Number Placeholder 5">
            <a:extLst>
              <a:ext uri="{FF2B5EF4-FFF2-40B4-BE49-F238E27FC236}">
                <a16:creationId xmlns:a16="http://schemas.microsoft.com/office/drawing/2014/main" id="{BD2AB884-6BD1-FF48-AA71-7F0D65B3E167}"/>
              </a:ext>
            </a:extLst>
          </p:cNvPr>
          <p:cNvSpPr>
            <a:spLocks noGrp="1"/>
          </p:cNvSpPr>
          <p:nvPr>
            <p:ph type="sldNum" sz="quarter" idx="12"/>
          </p:nvPr>
        </p:nvSpPr>
        <p:spPr/>
        <p:txBody>
          <a:bodyPr/>
          <a:lstStyle/>
          <a:p>
            <a:fld id="{EA0A81FB-CD6F-0043-BC2D-C489F657A805}" type="slidenum">
              <a:rPr lang="en-US" smtClean="0"/>
              <a:t>8</a:t>
            </a:fld>
            <a:endParaRPr lang="en-US"/>
          </a:p>
        </p:txBody>
      </p:sp>
      <p:grpSp>
        <p:nvGrpSpPr>
          <p:cNvPr id="99" name="Group 98">
            <a:extLst>
              <a:ext uri="{FF2B5EF4-FFF2-40B4-BE49-F238E27FC236}">
                <a16:creationId xmlns:a16="http://schemas.microsoft.com/office/drawing/2014/main" id="{ACD8D386-B341-094D-B5E8-39C2B93EDAC9}"/>
              </a:ext>
            </a:extLst>
          </p:cNvPr>
          <p:cNvGrpSpPr/>
          <p:nvPr/>
        </p:nvGrpSpPr>
        <p:grpSpPr>
          <a:xfrm>
            <a:off x="2289051" y="1475325"/>
            <a:ext cx="3456355" cy="1025225"/>
            <a:chOff x="1108671" y="1383488"/>
            <a:chExt cx="3456355" cy="1025225"/>
          </a:xfrm>
        </p:grpSpPr>
        <p:grpSp>
          <p:nvGrpSpPr>
            <p:cNvPr id="100" name="Group 99">
              <a:extLst>
                <a:ext uri="{FF2B5EF4-FFF2-40B4-BE49-F238E27FC236}">
                  <a16:creationId xmlns:a16="http://schemas.microsoft.com/office/drawing/2014/main" id="{47A7F1D9-FADA-A04A-9094-2A1909BE77AF}"/>
                </a:ext>
              </a:extLst>
            </p:cNvPr>
            <p:cNvGrpSpPr/>
            <p:nvPr/>
          </p:nvGrpSpPr>
          <p:grpSpPr>
            <a:xfrm>
              <a:off x="1108671" y="1444289"/>
              <a:ext cx="3456355" cy="964424"/>
              <a:chOff x="1108671" y="1444289"/>
              <a:chExt cx="3456355" cy="964424"/>
            </a:xfrm>
          </p:grpSpPr>
          <p:pic>
            <p:nvPicPr>
              <p:cNvPr id="102" name="Graphic 101">
                <a:extLst>
                  <a:ext uri="{FF2B5EF4-FFF2-40B4-BE49-F238E27FC236}">
                    <a16:creationId xmlns:a16="http://schemas.microsoft.com/office/drawing/2014/main" id="{5BD2142A-2D6C-FF45-A92B-A9C888B6D9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8671" y="1636735"/>
                <a:ext cx="3456355" cy="771978"/>
              </a:xfrm>
              <a:prstGeom prst="rect">
                <a:avLst/>
              </a:prstGeom>
            </p:spPr>
          </p:pic>
          <p:grpSp>
            <p:nvGrpSpPr>
              <p:cNvPr id="103" name="Group 102">
                <a:extLst>
                  <a:ext uri="{FF2B5EF4-FFF2-40B4-BE49-F238E27FC236}">
                    <a16:creationId xmlns:a16="http://schemas.microsoft.com/office/drawing/2014/main" id="{2B1F82C6-9D06-7541-AB68-D86AA6C45802}"/>
                  </a:ext>
                </a:extLst>
              </p:cNvPr>
              <p:cNvGrpSpPr/>
              <p:nvPr/>
            </p:nvGrpSpPr>
            <p:grpSpPr>
              <a:xfrm>
                <a:off x="1519068" y="1444289"/>
                <a:ext cx="2642962" cy="451210"/>
                <a:chOff x="1565548" y="1432639"/>
                <a:chExt cx="2625325" cy="431325"/>
              </a:xfrm>
            </p:grpSpPr>
            <p:sp>
              <p:nvSpPr>
                <p:cNvPr id="105" name="Oval 104">
                  <a:extLst>
                    <a:ext uri="{FF2B5EF4-FFF2-40B4-BE49-F238E27FC236}">
                      <a16:creationId xmlns:a16="http://schemas.microsoft.com/office/drawing/2014/main" id="{FA3ACCF5-56C1-BC44-8E3E-9B79A8AAE264}"/>
                    </a:ext>
                  </a:extLst>
                </p:cNvPr>
                <p:cNvSpPr/>
                <p:nvPr/>
              </p:nvSpPr>
              <p:spPr>
                <a:xfrm rot="5400000">
                  <a:off x="3750210" y="1423301"/>
                  <a:ext cx="431323" cy="450003"/>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30EC7AC7-A591-CA4C-8C88-F9B143F609C5}"/>
                    </a:ext>
                  </a:extLst>
                </p:cNvPr>
                <p:cNvSpPr/>
                <p:nvPr/>
              </p:nvSpPr>
              <p:spPr>
                <a:xfrm>
                  <a:off x="3211008" y="1432639"/>
                  <a:ext cx="444283" cy="431324"/>
                </a:xfrm>
                <a:prstGeom prst="ellipse">
                  <a:avLst/>
                </a:prstGeom>
                <a:solidFill>
                  <a:schemeClr val="accent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583278C5-B694-074B-B415-85969A51AF08}"/>
                    </a:ext>
                  </a:extLst>
                </p:cNvPr>
                <p:cNvSpPr/>
                <p:nvPr/>
              </p:nvSpPr>
              <p:spPr>
                <a:xfrm>
                  <a:off x="2667386" y="1432640"/>
                  <a:ext cx="444283" cy="425511"/>
                </a:xfrm>
                <a:prstGeom prst="ellipse">
                  <a:avLst/>
                </a:prstGeom>
                <a:solidFill>
                  <a:schemeClr val="accent5">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a:extLst>
                    <a:ext uri="{FF2B5EF4-FFF2-40B4-BE49-F238E27FC236}">
                      <a16:creationId xmlns:a16="http://schemas.microsoft.com/office/drawing/2014/main" id="{ADA63F88-E0F4-CA45-B8AD-279F9098A1CF}"/>
                    </a:ext>
                  </a:extLst>
                </p:cNvPr>
                <p:cNvSpPr/>
                <p:nvPr/>
              </p:nvSpPr>
              <p:spPr>
                <a:xfrm>
                  <a:off x="2119270" y="1432640"/>
                  <a:ext cx="450003" cy="42551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Oval 109">
                  <a:extLst>
                    <a:ext uri="{FF2B5EF4-FFF2-40B4-BE49-F238E27FC236}">
                      <a16:creationId xmlns:a16="http://schemas.microsoft.com/office/drawing/2014/main" id="{3F1A21B0-063B-1F48-B6D8-24C8DA3EF726}"/>
                    </a:ext>
                  </a:extLst>
                </p:cNvPr>
                <p:cNvSpPr/>
                <p:nvPr/>
              </p:nvSpPr>
              <p:spPr>
                <a:xfrm>
                  <a:off x="1565548" y="1432640"/>
                  <a:ext cx="450003" cy="425511"/>
                </a:xfrm>
                <a:prstGeom prst="ellipse">
                  <a:avLst/>
                </a:prstGeom>
                <a:solidFill>
                  <a:srgbClr val="4498F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4" name="Rectangle 103">
                <a:extLst>
                  <a:ext uri="{FF2B5EF4-FFF2-40B4-BE49-F238E27FC236}">
                    <a16:creationId xmlns:a16="http://schemas.microsoft.com/office/drawing/2014/main" id="{41D326AC-90D8-3847-989F-92C9D3329A34}"/>
                  </a:ext>
                </a:extLst>
              </p:cNvPr>
              <p:cNvSpPr/>
              <p:nvPr/>
            </p:nvSpPr>
            <p:spPr>
              <a:xfrm>
                <a:off x="1468044" y="1851303"/>
                <a:ext cx="2753436"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IGs</a:t>
                </a:r>
                <a:endParaRPr lang="en-US" sz="2000" dirty="0">
                  <a:solidFill>
                    <a:schemeClr val="bg1"/>
                  </a:solidFill>
                </a:endParaRPr>
              </a:p>
            </p:txBody>
          </p:sp>
        </p:grpSp>
        <p:pic>
          <p:nvPicPr>
            <p:cNvPr id="101" name="Picture 100" descr="A picture containing text, wheel, clipart&#10;&#10;Description automatically generated">
              <a:extLst>
                <a:ext uri="{FF2B5EF4-FFF2-40B4-BE49-F238E27FC236}">
                  <a16:creationId xmlns:a16="http://schemas.microsoft.com/office/drawing/2014/main" id="{D345AA29-2621-504E-96EC-3DDEBA78DB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23497" y="1383488"/>
              <a:ext cx="2631952" cy="432221"/>
            </a:xfrm>
            <a:prstGeom prst="rect">
              <a:avLst/>
            </a:prstGeom>
          </p:spPr>
        </p:pic>
      </p:grpSp>
      <p:grpSp>
        <p:nvGrpSpPr>
          <p:cNvPr id="175" name="Group 174">
            <a:extLst>
              <a:ext uri="{FF2B5EF4-FFF2-40B4-BE49-F238E27FC236}">
                <a16:creationId xmlns:a16="http://schemas.microsoft.com/office/drawing/2014/main" id="{5868FC6C-F6FC-854B-B0A0-6CB8095C6EAE}"/>
              </a:ext>
            </a:extLst>
          </p:cNvPr>
          <p:cNvGrpSpPr/>
          <p:nvPr/>
        </p:nvGrpSpPr>
        <p:grpSpPr>
          <a:xfrm>
            <a:off x="4488944" y="2940659"/>
            <a:ext cx="3456355" cy="1040315"/>
            <a:chOff x="1104122" y="3975682"/>
            <a:chExt cx="3456355" cy="1040315"/>
          </a:xfrm>
        </p:grpSpPr>
        <p:grpSp>
          <p:nvGrpSpPr>
            <p:cNvPr id="176" name="Group 175">
              <a:extLst>
                <a:ext uri="{FF2B5EF4-FFF2-40B4-BE49-F238E27FC236}">
                  <a16:creationId xmlns:a16="http://schemas.microsoft.com/office/drawing/2014/main" id="{6D880F60-0FCA-C44E-BA84-8BAD2AACF9DA}"/>
                </a:ext>
              </a:extLst>
            </p:cNvPr>
            <p:cNvGrpSpPr/>
            <p:nvPr/>
          </p:nvGrpSpPr>
          <p:grpSpPr>
            <a:xfrm>
              <a:off x="1104122" y="4046555"/>
              <a:ext cx="3456355" cy="969442"/>
              <a:chOff x="1104122" y="4503749"/>
              <a:chExt cx="3456355" cy="969442"/>
            </a:xfrm>
          </p:grpSpPr>
          <p:pic>
            <p:nvPicPr>
              <p:cNvPr id="178" name="Graphic 177">
                <a:extLst>
                  <a:ext uri="{FF2B5EF4-FFF2-40B4-BE49-F238E27FC236}">
                    <a16:creationId xmlns:a16="http://schemas.microsoft.com/office/drawing/2014/main" id="{1AC36175-8E00-0348-BBCF-466FB747EDE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4122" y="4701213"/>
                <a:ext cx="3456355" cy="771978"/>
              </a:xfrm>
              <a:prstGeom prst="rect">
                <a:avLst/>
              </a:prstGeom>
            </p:spPr>
          </p:pic>
          <p:sp>
            <p:nvSpPr>
              <p:cNvPr id="179" name="Rectangle 178">
                <a:extLst>
                  <a:ext uri="{FF2B5EF4-FFF2-40B4-BE49-F238E27FC236}">
                    <a16:creationId xmlns:a16="http://schemas.microsoft.com/office/drawing/2014/main" id="{6391217F-9FE6-A843-8C22-6C3608414440}"/>
                  </a:ext>
                </a:extLst>
              </p:cNvPr>
              <p:cNvSpPr/>
              <p:nvPr/>
            </p:nvSpPr>
            <p:spPr>
              <a:xfrm>
                <a:off x="1468045" y="4918752"/>
                <a:ext cx="2753435"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LSBs</a:t>
                </a:r>
                <a:endParaRPr lang="en-US" sz="2000" dirty="0">
                  <a:solidFill>
                    <a:schemeClr val="bg1"/>
                  </a:solidFill>
                </a:endParaRPr>
              </a:p>
            </p:txBody>
          </p:sp>
          <p:grpSp>
            <p:nvGrpSpPr>
              <p:cNvPr id="180" name="Group 179">
                <a:extLst>
                  <a:ext uri="{FF2B5EF4-FFF2-40B4-BE49-F238E27FC236}">
                    <a16:creationId xmlns:a16="http://schemas.microsoft.com/office/drawing/2014/main" id="{F9EC2331-A863-AC46-AC59-B6634EBEAE08}"/>
                  </a:ext>
                </a:extLst>
              </p:cNvPr>
              <p:cNvGrpSpPr/>
              <p:nvPr/>
            </p:nvGrpSpPr>
            <p:grpSpPr>
              <a:xfrm>
                <a:off x="1509635" y="4503749"/>
                <a:ext cx="2642530" cy="451209"/>
                <a:chOff x="1556178" y="1432639"/>
                <a:chExt cx="2624890" cy="431324"/>
              </a:xfrm>
            </p:grpSpPr>
            <p:sp>
              <p:nvSpPr>
                <p:cNvPr id="181" name="Oval 180">
                  <a:extLst>
                    <a:ext uri="{FF2B5EF4-FFF2-40B4-BE49-F238E27FC236}">
                      <a16:creationId xmlns:a16="http://schemas.microsoft.com/office/drawing/2014/main" id="{6BE3EA74-06BC-9F43-B524-5C754C21B087}"/>
                    </a:ext>
                  </a:extLst>
                </p:cNvPr>
                <p:cNvSpPr/>
                <p:nvPr/>
              </p:nvSpPr>
              <p:spPr>
                <a:xfrm rot="5400000">
                  <a:off x="3740405" y="1423300"/>
                  <a:ext cx="431323" cy="450003"/>
                </a:xfrm>
                <a:prstGeom prst="ellipse">
                  <a:avLst/>
                </a:prstGeom>
                <a:solidFill>
                  <a:schemeClr val="accent2">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Oval 181">
                  <a:extLst>
                    <a:ext uri="{FF2B5EF4-FFF2-40B4-BE49-F238E27FC236}">
                      <a16:creationId xmlns:a16="http://schemas.microsoft.com/office/drawing/2014/main" id="{CC96416D-BD16-074E-9B17-51A697A0094A}"/>
                    </a:ext>
                  </a:extLst>
                </p:cNvPr>
                <p:cNvSpPr/>
                <p:nvPr/>
              </p:nvSpPr>
              <p:spPr>
                <a:xfrm>
                  <a:off x="3205076" y="1432639"/>
                  <a:ext cx="444283" cy="431324"/>
                </a:xfrm>
                <a:prstGeom prst="ellipse">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Oval 182">
                  <a:extLst>
                    <a:ext uri="{FF2B5EF4-FFF2-40B4-BE49-F238E27FC236}">
                      <a16:creationId xmlns:a16="http://schemas.microsoft.com/office/drawing/2014/main" id="{39E60834-8223-B24F-AFD5-DA4B385935B0}"/>
                    </a:ext>
                  </a:extLst>
                </p:cNvPr>
                <p:cNvSpPr/>
                <p:nvPr/>
              </p:nvSpPr>
              <p:spPr>
                <a:xfrm>
                  <a:off x="2661128" y="1432640"/>
                  <a:ext cx="444283" cy="425511"/>
                </a:xfrm>
                <a:prstGeom prst="ellipse">
                  <a:avLst/>
                </a:prstGeom>
                <a:solidFill>
                  <a:schemeClr val="accent2">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Oval 183">
                  <a:extLst>
                    <a:ext uri="{FF2B5EF4-FFF2-40B4-BE49-F238E27FC236}">
                      <a16:creationId xmlns:a16="http://schemas.microsoft.com/office/drawing/2014/main" id="{ED44A259-A298-DB44-BBFE-062804E36DC7}"/>
                    </a:ext>
                  </a:extLst>
                </p:cNvPr>
                <p:cNvSpPr/>
                <p:nvPr/>
              </p:nvSpPr>
              <p:spPr>
                <a:xfrm>
                  <a:off x="2113524" y="1432640"/>
                  <a:ext cx="450003" cy="425511"/>
                </a:xfrm>
                <a:prstGeom prst="ellipse">
                  <a:avLst/>
                </a:prstGeom>
                <a:solidFill>
                  <a:srgbClr val="FF7B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Oval 184">
                  <a:extLst>
                    <a:ext uri="{FF2B5EF4-FFF2-40B4-BE49-F238E27FC236}">
                      <a16:creationId xmlns:a16="http://schemas.microsoft.com/office/drawing/2014/main" id="{D8D2B9D3-C97D-3548-AE7A-CCC766DDF635}"/>
                    </a:ext>
                  </a:extLst>
                </p:cNvPr>
                <p:cNvSpPr/>
                <p:nvPr/>
              </p:nvSpPr>
              <p:spPr>
                <a:xfrm>
                  <a:off x="1556178" y="1432640"/>
                  <a:ext cx="450003" cy="425511"/>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177" name="Picture 176" descr="A group of people&#10;&#10;Description automatically generated with low confidence">
              <a:extLst>
                <a:ext uri="{FF2B5EF4-FFF2-40B4-BE49-F238E27FC236}">
                  <a16:creationId xmlns:a16="http://schemas.microsoft.com/office/drawing/2014/main" id="{ACB5C836-A577-3749-BEFD-18C6CAFB402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23836" y="3975682"/>
              <a:ext cx="2627558" cy="451197"/>
            </a:xfrm>
            <a:prstGeom prst="rect">
              <a:avLst/>
            </a:prstGeom>
          </p:spPr>
        </p:pic>
      </p:grpSp>
      <p:grpSp>
        <p:nvGrpSpPr>
          <p:cNvPr id="214" name="Group 213">
            <a:extLst>
              <a:ext uri="{FF2B5EF4-FFF2-40B4-BE49-F238E27FC236}">
                <a16:creationId xmlns:a16="http://schemas.microsoft.com/office/drawing/2014/main" id="{FADB4577-E829-E44C-82FD-3630EE64FBA6}"/>
              </a:ext>
            </a:extLst>
          </p:cNvPr>
          <p:cNvGrpSpPr/>
          <p:nvPr/>
        </p:nvGrpSpPr>
        <p:grpSpPr>
          <a:xfrm>
            <a:off x="6936365" y="1462075"/>
            <a:ext cx="3456355" cy="1021330"/>
            <a:chOff x="1104122" y="5216641"/>
            <a:chExt cx="3456355" cy="1021330"/>
          </a:xfrm>
        </p:grpSpPr>
        <p:grpSp>
          <p:nvGrpSpPr>
            <p:cNvPr id="215" name="Group 214">
              <a:extLst>
                <a:ext uri="{FF2B5EF4-FFF2-40B4-BE49-F238E27FC236}">
                  <a16:creationId xmlns:a16="http://schemas.microsoft.com/office/drawing/2014/main" id="{B2A92020-095A-A349-8F97-53553ADF65F0}"/>
                </a:ext>
              </a:extLst>
            </p:cNvPr>
            <p:cNvGrpSpPr/>
            <p:nvPr/>
          </p:nvGrpSpPr>
          <p:grpSpPr>
            <a:xfrm>
              <a:off x="1104122" y="5285004"/>
              <a:ext cx="3456355" cy="952967"/>
              <a:chOff x="1104122" y="5533479"/>
              <a:chExt cx="3456355" cy="952967"/>
            </a:xfrm>
          </p:grpSpPr>
          <p:pic>
            <p:nvPicPr>
              <p:cNvPr id="217" name="Graphic 216">
                <a:extLst>
                  <a:ext uri="{FF2B5EF4-FFF2-40B4-BE49-F238E27FC236}">
                    <a16:creationId xmlns:a16="http://schemas.microsoft.com/office/drawing/2014/main" id="{DAFD11D9-75AB-A644-8151-7341942D735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4122" y="5714468"/>
                <a:ext cx="3456355" cy="771978"/>
              </a:xfrm>
              <a:prstGeom prst="rect">
                <a:avLst/>
              </a:prstGeom>
            </p:spPr>
          </p:pic>
          <p:sp>
            <p:nvSpPr>
              <p:cNvPr id="218" name="Rectangle 217">
                <a:extLst>
                  <a:ext uri="{FF2B5EF4-FFF2-40B4-BE49-F238E27FC236}">
                    <a16:creationId xmlns:a16="http://schemas.microsoft.com/office/drawing/2014/main" id="{D091E57D-B931-9F49-B55B-820C94BF6655}"/>
                  </a:ext>
                </a:extLst>
              </p:cNvPr>
              <p:cNvSpPr/>
              <p:nvPr/>
            </p:nvSpPr>
            <p:spPr>
              <a:xfrm>
                <a:off x="1468044" y="5959529"/>
                <a:ext cx="2753436"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SFSBs</a:t>
                </a:r>
                <a:endParaRPr lang="en-US" sz="2000" dirty="0">
                  <a:solidFill>
                    <a:schemeClr val="bg1"/>
                  </a:solidFill>
                </a:endParaRPr>
              </a:p>
            </p:txBody>
          </p:sp>
          <p:grpSp>
            <p:nvGrpSpPr>
              <p:cNvPr id="219" name="Group 218">
                <a:extLst>
                  <a:ext uri="{FF2B5EF4-FFF2-40B4-BE49-F238E27FC236}">
                    <a16:creationId xmlns:a16="http://schemas.microsoft.com/office/drawing/2014/main" id="{7F610E1B-6944-074A-A54E-2635C8BC4341}"/>
                  </a:ext>
                </a:extLst>
              </p:cNvPr>
              <p:cNvGrpSpPr/>
              <p:nvPr/>
            </p:nvGrpSpPr>
            <p:grpSpPr>
              <a:xfrm>
                <a:off x="1524131" y="5533479"/>
                <a:ext cx="2648213" cy="451209"/>
                <a:chOff x="1570578" y="1432639"/>
                <a:chExt cx="2630537" cy="431324"/>
              </a:xfrm>
            </p:grpSpPr>
            <p:sp>
              <p:nvSpPr>
                <p:cNvPr id="220" name="Oval 219">
                  <a:extLst>
                    <a:ext uri="{FF2B5EF4-FFF2-40B4-BE49-F238E27FC236}">
                      <a16:creationId xmlns:a16="http://schemas.microsoft.com/office/drawing/2014/main" id="{6D6B2A2F-CA14-AE40-9205-796A08863CF7}"/>
                    </a:ext>
                  </a:extLst>
                </p:cNvPr>
                <p:cNvSpPr/>
                <p:nvPr/>
              </p:nvSpPr>
              <p:spPr>
                <a:xfrm rot="5400000">
                  <a:off x="3760452" y="1423300"/>
                  <a:ext cx="431323" cy="450003"/>
                </a:xfrm>
                <a:prstGeom prst="ellipse">
                  <a:avLst/>
                </a:prstGeom>
                <a:solidFill>
                  <a:srgbClr val="D9A1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Oval 220">
                  <a:extLst>
                    <a:ext uri="{FF2B5EF4-FFF2-40B4-BE49-F238E27FC236}">
                      <a16:creationId xmlns:a16="http://schemas.microsoft.com/office/drawing/2014/main" id="{226C42CA-F6E7-DF4F-ABBE-AE66B64EF7AC}"/>
                    </a:ext>
                  </a:extLst>
                </p:cNvPr>
                <p:cNvSpPr/>
                <p:nvPr/>
              </p:nvSpPr>
              <p:spPr>
                <a:xfrm>
                  <a:off x="3220919" y="1432639"/>
                  <a:ext cx="444283" cy="431324"/>
                </a:xfrm>
                <a:prstGeom prst="ellipse">
                  <a:avLst/>
                </a:prstGeom>
                <a:solidFill>
                  <a:srgbClr val="DBD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2" name="Oval 221">
                  <a:extLst>
                    <a:ext uri="{FF2B5EF4-FFF2-40B4-BE49-F238E27FC236}">
                      <a16:creationId xmlns:a16="http://schemas.microsoft.com/office/drawing/2014/main" id="{8A433457-B9DF-6648-93A7-618ECB9F7AB0}"/>
                    </a:ext>
                  </a:extLst>
                </p:cNvPr>
                <p:cNvSpPr/>
                <p:nvPr/>
              </p:nvSpPr>
              <p:spPr>
                <a:xfrm>
                  <a:off x="2681401" y="1432640"/>
                  <a:ext cx="444283" cy="425511"/>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3" name="Oval 222">
                  <a:extLst>
                    <a:ext uri="{FF2B5EF4-FFF2-40B4-BE49-F238E27FC236}">
                      <a16:creationId xmlns:a16="http://schemas.microsoft.com/office/drawing/2014/main" id="{A73B72F6-F115-BA46-90EE-759375FE82DC}"/>
                    </a:ext>
                  </a:extLst>
                </p:cNvPr>
                <p:cNvSpPr/>
                <p:nvPr/>
              </p:nvSpPr>
              <p:spPr>
                <a:xfrm>
                  <a:off x="2134647" y="1432640"/>
                  <a:ext cx="450003" cy="425511"/>
                </a:xfrm>
                <a:prstGeom prst="ellipse">
                  <a:avLst/>
                </a:prstGeom>
                <a:solidFill>
                  <a:schemeClr val="accent4">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Oval 223">
                  <a:extLst>
                    <a:ext uri="{FF2B5EF4-FFF2-40B4-BE49-F238E27FC236}">
                      <a16:creationId xmlns:a16="http://schemas.microsoft.com/office/drawing/2014/main" id="{4A023D65-6B9C-F14C-A6D9-E19284335BC9}"/>
                    </a:ext>
                  </a:extLst>
                </p:cNvPr>
                <p:cNvSpPr/>
                <p:nvPr/>
              </p:nvSpPr>
              <p:spPr>
                <a:xfrm>
                  <a:off x="1570578" y="1432640"/>
                  <a:ext cx="450003" cy="425511"/>
                </a:xfrm>
                <a:prstGeom prst="ellipse">
                  <a:avLst/>
                </a:prstGeom>
                <a:solidFill>
                  <a:schemeClr val="accent4">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216" name="Picture 215" descr="A picture containing text, wheel, clipart&#10;&#10;Description automatically generated">
              <a:extLst>
                <a:ext uri="{FF2B5EF4-FFF2-40B4-BE49-F238E27FC236}">
                  <a16:creationId xmlns:a16="http://schemas.microsoft.com/office/drawing/2014/main" id="{D115BF72-85A5-1845-9EB0-7E62AA2F67B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35016" y="5216641"/>
              <a:ext cx="2635193" cy="452508"/>
            </a:xfrm>
            <a:prstGeom prst="rect">
              <a:avLst/>
            </a:prstGeom>
          </p:spPr>
        </p:pic>
      </p:grpSp>
      <p:grpSp>
        <p:nvGrpSpPr>
          <p:cNvPr id="236" name="Group 235">
            <a:extLst>
              <a:ext uri="{FF2B5EF4-FFF2-40B4-BE49-F238E27FC236}">
                <a16:creationId xmlns:a16="http://schemas.microsoft.com/office/drawing/2014/main" id="{2671B55F-8785-1D4D-8472-530846857D92}"/>
              </a:ext>
            </a:extLst>
          </p:cNvPr>
          <p:cNvGrpSpPr/>
          <p:nvPr/>
        </p:nvGrpSpPr>
        <p:grpSpPr>
          <a:xfrm>
            <a:off x="265482" y="2929922"/>
            <a:ext cx="3456355" cy="1028208"/>
            <a:chOff x="1104122" y="2668120"/>
            <a:chExt cx="3456355" cy="1028208"/>
          </a:xfrm>
        </p:grpSpPr>
        <p:grpSp>
          <p:nvGrpSpPr>
            <p:cNvPr id="237" name="Group 236">
              <a:extLst>
                <a:ext uri="{FF2B5EF4-FFF2-40B4-BE49-F238E27FC236}">
                  <a16:creationId xmlns:a16="http://schemas.microsoft.com/office/drawing/2014/main" id="{B0639B9E-5386-5A43-BA9E-25E0AC4798E1}"/>
                </a:ext>
              </a:extLst>
            </p:cNvPr>
            <p:cNvGrpSpPr/>
            <p:nvPr/>
          </p:nvGrpSpPr>
          <p:grpSpPr>
            <a:xfrm>
              <a:off x="1104122" y="2744601"/>
              <a:ext cx="3456355" cy="951727"/>
              <a:chOff x="1104122" y="3499971"/>
              <a:chExt cx="3456355" cy="951727"/>
            </a:xfrm>
          </p:grpSpPr>
          <p:pic>
            <p:nvPicPr>
              <p:cNvPr id="239" name="Graphic 238">
                <a:extLst>
                  <a:ext uri="{FF2B5EF4-FFF2-40B4-BE49-F238E27FC236}">
                    <a16:creationId xmlns:a16="http://schemas.microsoft.com/office/drawing/2014/main" id="{D19FBE55-4D89-E641-9C54-44557134255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04122" y="3679720"/>
                <a:ext cx="3456355" cy="771978"/>
              </a:xfrm>
              <a:prstGeom prst="rect">
                <a:avLst/>
              </a:prstGeom>
            </p:spPr>
          </p:pic>
          <p:sp>
            <p:nvSpPr>
              <p:cNvPr id="240" name="Rectangle 239">
                <a:extLst>
                  <a:ext uri="{FF2B5EF4-FFF2-40B4-BE49-F238E27FC236}">
                    <a16:creationId xmlns:a16="http://schemas.microsoft.com/office/drawing/2014/main" id="{DCE0C094-8F10-D243-926D-7091DA9E1643}"/>
                  </a:ext>
                </a:extLst>
              </p:cNvPr>
              <p:cNvSpPr/>
              <p:nvPr/>
            </p:nvSpPr>
            <p:spPr>
              <a:xfrm>
                <a:off x="1468044" y="3902743"/>
                <a:ext cx="2753436" cy="400110"/>
              </a:xfrm>
              <a:prstGeom prst="rect">
                <a:avLst/>
              </a:prstGeom>
            </p:spPr>
            <p:txBody>
              <a:bodyPr wrap="square">
                <a:spAutoFit/>
              </a:bodyPr>
              <a:lstStyle/>
              <a:p>
                <a:pPr algn="ctr"/>
                <a:r>
                  <a:rPr lang="en-US" sz="2000" b="1" dirty="0">
                    <a:solidFill>
                      <a:schemeClr val="bg1"/>
                    </a:solidFill>
                    <a:latin typeface="Times New Roman" panose="02020603050405020304" pitchFamily="18" charset="0"/>
                    <a:cs typeface="Times New Roman" panose="02020603050405020304" pitchFamily="18" charset="0"/>
                  </a:rPr>
                  <a:t>NSBs</a:t>
                </a:r>
                <a:endParaRPr lang="en-US" sz="2000" dirty="0">
                  <a:solidFill>
                    <a:schemeClr val="bg1"/>
                  </a:solidFill>
                </a:endParaRPr>
              </a:p>
            </p:txBody>
          </p:sp>
          <p:grpSp>
            <p:nvGrpSpPr>
              <p:cNvPr id="241" name="Group 240">
                <a:extLst>
                  <a:ext uri="{FF2B5EF4-FFF2-40B4-BE49-F238E27FC236}">
                    <a16:creationId xmlns:a16="http://schemas.microsoft.com/office/drawing/2014/main" id="{54E2F4DF-1823-5A45-AA82-ABC2D3B6DB38}"/>
                  </a:ext>
                </a:extLst>
              </p:cNvPr>
              <p:cNvGrpSpPr/>
              <p:nvPr/>
            </p:nvGrpSpPr>
            <p:grpSpPr>
              <a:xfrm>
                <a:off x="1524433" y="3499971"/>
                <a:ext cx="2638368" cy="451209"/>
                <a:chOff x="1570876" y="1432639"/>
                <a:chExt cx="2620757" cy="431324"/>
              </a:xfrm>
            </p:grpSpPr>
            <p:sp>
              <p:nvSpPr>
                <p:cNvPr id="242" name="Oval 241">
                  <a:extLst>
                    <a:ext uri="{FF2B5EF4-FFF2-40B4-BE49-F238E27FC236}">
                      <a16:creationId xmlns:a16="http://schemas.microsoft.com/office/drawing/2014/main" id="{D228CDD1-1FE9-DC49-9343-9461C8D2EFA9}"/>
                    </a:ext>
                  </a:extLst>
                </p:cNvPr>
                <p:cNvSpPr/>
                <p:nvPr/>
              </p:nvSpPr>
              <p:spPr>
                <a:xfrm rot="5400000">
                  <a:off x="3750970" y="1423300"/>
                  <a:ext cx="431323" cy="450003"/>
                </a:xfrm>
                <a:prstGeom prst="ellipse">
                  <a:avLst/>
                </a:prstGeom>
                <a:solidFill>
                  <a:srgbClr val="92D0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1711866D-157B-CF4F-8C98-4439753A6CCB}"/>
                    </a:ext>
                  </a:extLst>
                </p:cNvPr>
                <p:cNvSpPr/>
                <p:nvPr/>
              </p:nvSpPr>
              <p:spPr>
                <a:xfrm>
                  <a:off x="3216614" y="1432639"/>
                  <a:ext cx="444283" cy="431324"/>
                </a:xfrm>
                <a:prstGeom prst="ellipse">
                  <a:avLst/>
                </a:prstGeom>
                <a:solidFill>
                  <a:srgbClr val="54823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65DE153F-38D9-8645-82D4-19575369EB6E}"/>
                    </a:ext>
                  </a:extLst>
                </p:cNvPr>
                <p:cNvSpPr/>
                <p:nvPr/>
              </p:nvSpPr>
              <p:spPr>
                <a:xfrm>
                  <a:off x="2672992" y="1432640"/>
                  <a:ext cx="444283" cy="425511"/>
                </a:xfrm>
                <a:prstGeom prst="ellipse">
                  <a:avLst/>
                </a:prstGeom>
                <a:solidFill>
                  <a:srgbClr val="00B0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5" name="Oval 244">
                  <a:extLst>
                    <a:ext uri="{FF2B5EF4-FFF2-40B4-BE49-F238E27FC236}">
                      <a16:creationId xmlns:a16="http://schemas.microsoft.com/office/drawing/2014/main" id="{F4EF6D83-A61B-E04A-A556-A24C888FCF48}"/>
                    </a:ext>
                  </a:extLst>
                </p:cNvPr>
                <p:cNvSpPr/>
                <p:nvPr/>
              </p:nvSpPr>
              <p:spPr>
                <a:xfrm>
                  <a:off x="2124736" y="1432640"/>
                  <a:ext cx="450003" cy="425511"/>
                </a:xfrm>
                <a:prstGeom prst="ellipse">
                  <a:avLst/>
                </a:prstGeom>
                <a:solidFill>
                  <a:srgbClr val="38572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6" name="Oval 245">
                  <a:extLst>
                    <a:ext uri="{FF2B5EF4-FFF2-40B4-BE49-F238E27FC236}">
                      <a16:creationId xmlns:a16="http://schemas.microsoft.com/office/drawing/2014/main" id="{CECF26A8-236B-6A40-9256-069C51830178}"/>
                    </a:ext>
                  </a:extLst>
                </p:cNvPr>
                <p:cNvSpPr/>
                <p:nvPr/>
              </p:nvSpPr>
              <p:spPr>
                <a:xfrm>
                  <a:off x="1570876" y="1432640"/>
                  <a:ext cx="450003" cy="425511"/>
                </a:xfrm>
                <a:prstGeom prst="ellipse">
                  <a:avLst/>
                </a:prstGeom>
                <a:solidFill>
                  <a:srgbClr val="C5E0B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238" name="Picture 237">
              <a:extLst>
                <a:ext uri="{FF2B5EF4-FFF2-40B4-BE49-F238E27FC236}">
                  <a16:creationId xmlns:a16="http://schemas.microsoft.com/office/drawing/2014/main" id="{EB10DE7E-E0A6-B345-BC66-77FA901ABF9F}"/>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1530323" y="2668120"/>
              <a:ext cx="2631949" cy="451951"/>
            </a:xfrm>
            <a:prstGeom prst="rect">
              <a:avLst/>
            </a:prstGeom>
          </p:spPr>
        </p:pic>
      </p:grpSp>
    </p:spTree>
    <p:extLst>
      <p:ext uri="{BB962C8B-B14F-4D97-AF65-F5344CB8AC3E}">
        <p14:creationId xmlns:p14="http://schemas.microsoft.com/office/powerpoint/2010/main" val="3284222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0BA005E-23A8-3B4D-A94B-0A09C2323B43}"/>
              </a:ext>
            </a:extLst>
          </p:cNvPr>
          <p:cNvGrpSpPr/>
          <p:nvPr/>
        </p:nvGrpSpPr>
        <p:grpSpPr>
          <a:xfrm>
            <a:off x="5298830" y="936760"/>
            <a:ext cx="5910349" cy="4903044"/>
            <a:chOff x="6548215" y="1468867"/>
            <a:chExt cx="4311725" cy="3576876"/>
          </a:xfrm>
        </p:grpSpPr>
        <p:pic>
          <p:nvPicPr>
            <p:cNvPr id="93" name="Graphic 92">
              <a:extLst>
                <a:ext uri="{FF2B5EF4-FFF2-40B4-BE49-F238E27FC236}">
                  <a16:creationId xmlns:a16="http://schemas.microsoft.com/office/drawing/2014/main" id="{EAEA1653-B6B6-6644-A55E-96A1E8F968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6967203" y="1485404"/>
              <a:ext cx="3503552" cy="3503552"/>
            </a:xfrm>
            <a:prstGeom prst="rect">
              <a:avLst/>
            </a:prstGeom>
          </p:spPr>
        </p:pic>
        <p:sp>
          <p:nvSpPr>
            <p:cNvPr id="94" name="Title 1">
              <a:extLst>
                <a:ext uri="{FF2B5EF4-FFF2-40B4-BE49-F238E27FC236}">
                  <a16:creationId xmlns:a16="http://schemas.microsoft.com/office/drawing/2014/main" id="{0ACF631E-FE2C-024F-BB53-413B9212F78D}"/>
                </a:ext>
              </a:extLst>
            </p:cNvPr>
            <p:cNvSpPr txBox="1">
              <a:spLocks/>
            </p:cNvSpPr>
            <p:nvPr/>
          </p:nvSpPr>
          <p:spPr>
            <a:xfrm>
              <a:off x="6548215" y="1468867"/>
              <a:ext cx="4303058"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latin typeface="Times New Roman" panose="02020603050405020304" pitchFamily="18" charset="0"/>
                  <a:cs typeface="Times New Roman" panose="02020603050405020304" pitchFamily="18" charset="0"/>
                </a:rPr>
                <a:t>INDIVIDUALS</a:t>
              </a:r>
            </a:p>
          </p:txBody>
        </p:sp>
        <p:sp>
          <p:nvSpPr>
            <p:cNvPr id="95" name="Title 1">
              <a:extLst>
                <a:ext uri="{FF2B5EF4-FFF2-40B4-BE49-F238E27FC236}">
                  <a16:creationId xmlns:a16="http://schemas.microsoft.com/office/drawing/2014/main" id="{1C2BD6DD-4AD1-A74A-9D89-E0E8DD54ED82}"/>
                </a:ext>
              </a:extLst>
            </p:cNvPr>
            <p:cNvSpPr txBox="1">
              <a:spLocks/>
            </p:cNvSpPr>
            <p:nvPr/>
          </p:nvSpPr>
          <p:spPr>
            <a:xfrm>
              <a:off x="6556882" y="4540784"/>
              <a:ext cx="4303058" cy="5049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latin typeface="Times New Roman" panose="02020603050405020304" pitchFamily="18" charset="0"/>
                  <a:cs typeface="Times New Roman" panose="02020603050405020304" pitchFamily="18" charset="0"/>
                </a:rPr>
                <a:t>Board of Trustees</a:t>
              </a:r>
            </a:p>
          </p:txBody>
        </p:sp>
      </p:grpSp>
      <p:sp>
        <p:nvSpPr>
          <p:cNvPr id="97" name="Title 1">
            <a:extLst>
              <a:ext uri="{FF2B5EF4-FFF2-40B4-BE49-F238E27FC236}">
                <a16:creationId xmlns:a16="http://schemas.microsoft.com/office/drawing/2014/main" id="{71F58F8B-E3A0-E249-B035-3A5F8F45C7E1}"/>
              </a:ext>
            </a:extLst>
          </p:cNvPr>
          <p:cNvSpPr txBox="1">
            <a:spLocks/>
          </p:cNvSpPr>
          <p:nvPr/>
        </p:nvSpPr>
        <p:spPr>
          <a:xfrm>
            <a:off x="513443" y="959428"/>
            <a:ext cx="3913412" cy="431181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cap="all" dirty="0">
                <a:solidFill>
                  <a:schemeClr val="accent1"/>
                </a:solidFill>
                <a:latin typeface="Times New Roman" panose="02020603050405020304" pitchFamily="18" charset="0"/>
                <a:cs typeface="Times New Roman" panose="02020603050405020304" pitchFamily="18" charset="0"/>
              </a:rPr>
              <a:t>OA POLICIES</a:t>
            </a:r>
          </a:p>
        </p:txBody>
      </p:sp>
      <p:cxnSp>
        <p:nvCxnSpPr>
          <p:cNvPr id="98" name="Straight Connector 97">
            <a:extLst>
              <a:ext uri="{FF2B5EF4-FFF2-40B4-BE49-F238E27FC236}">
                <a16:creationId xmlns:a16="http://schemas.microsoft.com/office/drawing/2014/main" id="{864A212C-B728-134B-AC2D-8DDE18764D9E}"/>
              </a:ext>
            </a:extLst>
          </p:cNvPr>
          <p:cNvCxnSpPr>
            <a:cxnSpLocks/>
          </p:cNvCxnSpPr>
          <p:nvPr/>
        </p:nvCxnSpPr>
        <p:spPr>
          <a:xfrm>
            <a:off x="4426858" y="731108"/>
            <a:ext cx="0" cy="55125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8E98474B-665A-C744-8D32-146B40D3932D}"/>
              </a:ext>
            </a:extLst>
          </p:cNvPr>
          <p:cNvSpPr>
            <a:spLocks noGrp="1"/>
          </p:cNvSpPr>
          <p:nvPr>
            <p:ph type="sldNum" sz="quarter" idx="12"/>
          </p:nvPr>
        </p:nvSpPr>
        <p:spPr/>
        <p:txBody>
          <a:bodyPr/>
          <a:lstStyle/>
          <a:p>
            <a:fld id="{EA0A81FB-CD6F-0043-BC2D-C489F657A805}" type="slidenum">
              <a:rPr lang="en-US" smtClean="0"/>
              <a:t>9</a:t>
            </a:fld>
            <a:endParaRPr lang="en-US"/>
          </a:p>
        </p:txBody>
      </p:sp>
    </p:spTree>
    <p:extLst>
      <p:ext uri="{BB962C8B-B14F-4D97-AF65-F5344CB8AC3E}">
        <p14:creationId xmlns:p14="http://schemas.microsoft.com/office/powerpoint/2010/main" val="23240567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10070</TotalTime>
  <Words>7928</Words>
  <Application>Microsoft Macintosh PowerPoint</Application>
  <PresentationFormat>Widescreen</PresentationFormat>
  <Paragraphs>570</Paragraphs>
  <Slides>45</Slides>
  <Notes>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Aptos</vt:lpstr>
      <vt:lpstr>Arial</vt:lpstr>
      <vt:lpstr>Calibri</vt:lpstr>
      <vt:lpstr>Calibri Light</vt:lpstr>
      <vt:lpstr>Times New Roman</vt:lpstr>
      <vt:lpstr>Office Theme</vt:lpstr>
      <vt:lpstr>WHAT IS OA?</vt:lpstr>
      <vt:lpstr>INDIVIDUALS</vt:lpstr>
      <vt:lpstr>BOARD OF TRUSTEES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Traditions, and Concepts Workshop presentation</dc:title>
  <dc:subject>Main presentation to accompany a Service, Traditions, and Concepts workshop. PPTX version.</dc:subject>
  <dc:creator>Overeaters Anonymous </dc:creator>
  <cp:keywords/>
  <dc:description/>
  <cp:lastModifiedBy>Michael Gutierrez</cp:lastModifiedBy>
  <cp:revision>630</cp:revision>
  <cp:lastPrinted>2025-06-27T19:04:02Z</cp:lastPrinted>
  <dcterms:created xsi:type="dcterms:W3CDTF">2021-04-27T17:30:19Z</dcterms:created>
  <dcterms:modified xsi:type="dcterms:W3CDTF">2025-07-03T16:57:20Z</dcterms:modified>
  <cp:category/>
</cp:coreProperties>
</file>